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70"/>
  </p:notesMasterIdLst>
  <p:handoutMasterIdLst>
    <p:handoutMasterId r:id="rId71"/>
  </p:handoutMasterIdLst>
  <p:sldIdLst>
    <p:sldId id="256" r:id="rId2"/>
    <p:sldId id="376" r:id="rId3"/>
    <p:sldId id="257" r:id="rId4"/>
    <p:sldId id="346" r:id="rId5"/>
    <p:sldId id="347" r:id="rId6"/>
    <p:sldId id="348" r:id="rId7"/>
    <p:sldId id="345" r:id="rId8"/>
    <p:sldId id="379" r:id="rId9"/>
    <p:sldId id="380" r:id="rId10"/>
    <p:sldId id="381" r:id="rId11"/>
    <p:sldId id="384" r:id="rId12"/>
    <p:sldId id="437" r:id="rId13"/>
    <p:sldId id="439" r:id="rId14"/>
    <p:sldId id="342" r:id="rId15"/>
    <p:sldId id="438" r:id="rId16"/>
    <p:sldId id="378" r:id="rId17"/>
    <p:sldId id="343" r:id="rId18"/>
    <p:sldId id="344" r:id="rId19"/>
    <p:sldId id="435" r:id="rId20"/>
    <p:sldId id="382" r:id="rId21"/>
    <p:sldId id="367" r:id="rId22"/>
    <p:sldId id="368" r:id="rId23"/>
    <p:sldId id="383" r:id="rId24"/>
    <p:sldId id="369" r:id="rId25"/>
    <p:sldId id="370" r:id="rId26"/>
    <p:sldId id="371" r:id="rId27"/>
    <p:sldId id="436" r:id="rId28"/>
    <p:sldId id="372" r:id="rId29"/>
    <p:sldId id="309" r:id="rId30"/>
    <p:sldId id="313" r:id="rId31"/>
    <p:sldId id="440" r:id="rId32"/>
    <p:sldId id="411" r:id="rId33"/>
    <p:sldId id="441" r:id="rId34"/>
    <p:sldId id="408" r:id="rId35"/>
    <p:sldId id="443" r:id="rId36"/>
    <p:sldId id="444" r:id="rId37"/>
    <p:sldId id="445" r:id="rId38"/>
    <p:sldId id="446" r:id="rId39"/>
    <p:sldId id="447" r:id="rId40"/>
    <p:sldId id="448" r:id="rId41"/>
    <p:sldId id="449" r:id="rId42"/>
    <p:sldId id="450" r:id="rId43"/>
    <p:sldId id="451" r:id="rId44"/>
    <p:sldId id="452" r:id="rId45"/>
    <p:sldId id="453" r:id="rId46"/>
    <p:sldId id="454" r:id="rId47"/>
    <p:sldId id="459" r:id="rId48"/>
    <p:sldId id="455" r:id="rId49"/>
    <p:sldId id="456" r:id="rId50"/>
    <p:sldId id="457" r:id="rId51"/>
    <p:sldId id="458" r:id="rId52"/>
    <p:sldId id="464" r:id="rId53"/>
    <p:sldId id="432" r:id="rId54"/>
    <p:sldId id="400" r:id="rId55"/>
    <p:sldId id="433" r:id="rId56"/>
    <p:sldId id="434" r:id="rId57"/>
    <p:sldId id="401" r:id="rId58"/>
    <p:sldId id="402" r:id="rId59"/>
    <p:sldId id="413" r:id="rId60"/>
    <p:sldId id="428" r:id="rId61"/>
    <p:sldId id="430" r:id="rId62"/>
    <p:sldId id="426" r:id="rId63"/>
    <p:sldId id="429" r:id="rId64"/>
    <p:sldId id="431" r:id="rId65"/>
    <p:sldId id="424" r:id="rId66"/>
    <p:sldId id="425" r:id="rId67"/>
    <p:sldId id="427" r:id="rId68"/>
    <p:sldId id="377" r:id="rId6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6FD"/>
    <a:srgbClr val="0066FF"/>
    <a:srgbClr val="1F497D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Svetel slog 2 – poudarek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Tematski slog 2 – poudarek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9054" autoAdjust="0"/>
  </p:normalViewPr>
  <p:slideViewPr>
    <p:cSldViewPr snapToObjects="1">
      <p:cViewPr varScale="1">
        <p:scale>
          <a:sx n="106" d="100"/>
          <a:sy n="106" d="100"/>
        </p:scale>
        <p:origin x="102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74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Objects="1">
      <p:cViewPr varScale="1">
        <p:scale>
          <a:sx n="84" d="100"/>
          <a:sy n="84" d="100"/>
        </p:scale>
        <p:origin x="-169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AEE13E-8C48-46CF-9044-8B7736D0D7A2}" type="datetimeFigureOut">
              <a:rPr lang="sl-SI"/>
              <a:pPr>
                <a:defRPr/>
              </a:pPr>
              <a:t>8.1.2021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B89318-F7F1-4F36-9DD5-9FF4B5EB76D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8020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036FA5-EB3C-4828-B9B9-07A6AF3EB2A5}" type="datetimeFigureOut">
              <a:rPr lang="sl-SI"/>
              <a:pPr>
                <a:defRPr/>
              </a:pPr>
              <a:t>8.1.2021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E1E69D-C74D-4E5D-8BE2-CB9B56BB7FF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1844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2210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6026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3656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2417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7407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3180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8976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4968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97F80-689C-48AF-B7DB-80768CDAEE65}" type="slidenum">
              <a:rPr lang="sl-SI" smtClean="0"/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3454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29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6448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30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1577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931D94A2-3767-4D8B-B456-B95D750EBE7D}" type="slidenum">
              <a:rPr lang="sl-SI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7722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31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3309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33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3619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35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93209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36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32362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37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13306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38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23566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39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83993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40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24389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41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56776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42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0880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96927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43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73550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44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98749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45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15379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46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10482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47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07415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48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57146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49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72624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50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20150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51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63524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52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5302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16812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53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81660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55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66534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56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68042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59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4217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5183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2480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9087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423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4030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 userDrawn="1"/>
        </p:nvSpPr>
        <p:spPr>
          <a:xfrm>
            <a:off x="5364163" y="-171450"/>
            <a:ext cx="3779837" cy="540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60350"/>
            <a:ext cx="11858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676652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0176"/>
            <a:ext cx="5288632" cy="14870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l-S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6E17B-7C18-489C-8CB0-FE010E34E01D}" type="datetime1">
              <a:rPr lang="sl-SI"/>
              <a:pPr>
                <a:defRPr/>
              </a:pPr>
              <a:t>8.1.2021</a:t>
            </a:fld>
            <a:endParaRPr lang="sl-S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698C887-135A-4A69-9F95-7E77B6E3C3C8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2140254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3146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634" y="273051"/>
            <a:ext cx="4535686" cy="488414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314600" cy="3722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4B46C-9CCD-4102-B937-F5911DBDD89F}" type="datetime1">
              <a:rPr lang="sl-SI"/>
              <a:pPr>
                <a:defRPr/>
              </a:pPr>
              <a:t>8.1.2021</a:t>
            </a:fld>
            <a:endParaRPr lang="sl-SI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37673-A018-4A02-9266-DCE3CF4FD04E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981249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221088"/>
            <a:ext cx="5486400" cy="4320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1640" y="10628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1640" y="4653136"/>
            <a:ext cx="5486400" cy="576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8BBB2-F7BF-4366-AF66-3ADA23BC6775}" type="datetime1">
              <a:rPr lang="sl-SI"/>
              <a:pPr>
                <a:defRPr/>
              </a:pPr>
              <a:t>8.1.2021</a:t>
            </a:fld>
            <a:endParaRPr lang="sl-SI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9000A-DE42-42E2-9917-F89E3B892E6D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163943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EB17D-FE81-43D4-B763-993FD2481DA8}" type="datetime1">
              <a:rPr lang="sl-SI"/>
              <a:pPr>
                <a:defRPr/>
              </a:pPr>
              <a:t>8.1.2021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86CFC-AE83-4B6E-84AE-930ADEE98CBD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2076727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64088" y="274639"/>
            <a:ext cx="2057400" cy="48825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4690864" cy="488255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21F0-8A31-4D20-BF2C-5AA7FF7CF817}" type="datetime1">
              <a:rPr lang="sl-SI"/>
              <a:pPr>
                <a:defRPr/>
              </a:pPr>
              <a:t>8.1.2021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87259-CD5E-44E6-AADD-0A1C495F5324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469101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3395" y="6381328"/>
            <a:ext cx="898659" cy="39290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6A8E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7B68279F-9BA6-4BEF-A888-F42A211E34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8283316" cy="468000"/>
          </a:xfrm>
          <a:prstGeom prst="rect">
            <a:avLst/>
          </a:prstGeom>
          <a:solidFill>
            <a:srgbClr val="006A8E"/>
          </a:solidFill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16" y="0"/>
            <a:ext cx="860684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85292750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B3BD0-0D4B-4E70-BBBA-BC4560C05D31}" type="datetime1">
              <a:rPr lang="sl-SI"/>
              <a:pPr>
                <a:defRPr/>
              </a:pPr>
              <a:t>8.1.2021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6597650"/>
            <a:ext cx="6994525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A88AC-E840-44CF-AC70-71C35A5FA74E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1041621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95117"/>
            <a:ext cx="673000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88853"/>
            <a:ext cx="673000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FD25-E2BC-4F85-A7E0-567EFA737C87}" type="datetime1">
              <a:rPr lang="sl-SI"/>
              <a:pPr>
                <a:defRPr/>
              </a:pPr>
              <a:t>8.1.2021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0CD0E-1A48-4807-896E-F22D2E92C960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7428934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394720" cy="355699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067944" y="1600200"/>
            <a:ext cx="3394720" cy="35569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38745-C91D-43FE-9F1A-32D18BA79FE1}" type="datetime1">
              <a:rPr lang="sl-SI"/>
              <a:pPr>
                <a:defRPr/>
              </a:pPr>
              <a:t>8.1.2021</a:t>
            </a:fld>
            <a:endParaRPr lang="sl-SI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A68E5-9146-48B7-A463-8430B173CC84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6179005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8799"/>
            <a:ext cx="3394720" cy="360041"/>
          </a:xfrm>
        </p:spPr>
        <p:txBody>
          <a:bodyPr anchor="b">
            <a:no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988841"/>
            <a:ext cx="3394720" cy="31683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067944" y="1628800"/>
            <a:ext cx="3394720" cy="360040"/>
          </a:xfrm>
        </p:spPr>
        <p:txBody>
          <a:bodyPr anchor="b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067944" y="1988841"/>
            <a:ext cx="3394720" cy="316835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39697-F43F-4094-A35C-A4A16855CE80}" type="datetime1">
              <a:rPr lang="sl-SI"/>
              <a:pPr>
                <a:defRPr/>
              </a:pPr>
              <a:t>8.1.2021</a:t>
            </a:fld>
            <a:endParaRPr lang="sl-SI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0D94B-21FA-4110-8FAD-DA34ADE228E0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9508427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del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8799"/>
            <a:ext cx="3394720" cy="360041"/>
          </a:xfrm>
        </p:spPr>
        <p:txBody>
          <a:bodyPr anchor="b">
            <a:noAutofit/>
          </a:bodyPr>
          <a:lstStyle>
            <a:lvl1pPr marL="0" indent="0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988841"/>
            <a:ext cx="3394720" cy="3168352"/>
          </a:xfrm>
        </p:spPr>
        <p:txBody>
          <a:bodyPr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067944" y="1628800"/>
            <a:ext cx="3394720" cy="360040"/>
          </a:xfrm>
        </p:spPr>
        <p:txBody>
          <a:bodyPr anchor="b">
            <a:noAutofit/>
          </a:bodyPr>
          <a:lstStyle>
            <a:lvl1pPr marL="0" indent="0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067944" y="1988841"/>
            <a:ext cx="3394720" cy="144015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500" baseline="0"/>
            </a:lvl1pPr>
            <a:lvl2pPr>
              <a:spcBef>
                <a:spcPts val="0"/>
              </a:spcBef>
              <a:defRPr sz="1500" baseline="0"/>
            </a:lvl2pPr>
            <a:lvl3pPr>
              <a:spcBef>
                <a:spcPts val="0"/>
              </a:spcBef>
              <a:defRPr sz="1500" baseline="0"/>
            </a:lvl3pPr>
            <a:lvl4pPr>
              <a:spcBef>
                <a:spcPts val="0"/>
              </a:spcBef>
              <a:defRPr sz="1500" baseline="0"/>
            </a:lvl4pPr>
            <a:lvl5pPr>
              <a:spcBef>
                <a:spcPts val="0"/>
              </a:spcBef>
              <a:defRPr sz="15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6"/>
          </p:nvPr>
        </p:nvSpPr>
        <p:spPr>
          <a:xfrm>
            <a:off x="4072423" y="3789040"/>
            <a:ext cx="3394720" cy="360040"/>
          </a:xfrm>
        </p:spPr>
        <p:txBody>
          <a:bodyPr anchor="b">
            <a:noAutofit/>
          </a:bodyPr>
          <a:lstStyle>
            <a:lvl1pPr marL="0" indent="0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7"/>
          </p:nvPr>
        </p:nvSpPr>
        <p:spPr>
          <a:xfrm>
            <a:off x="4072423" y="4149080"/>
            <a:ext cx="3394720" cy="100811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500" baseline="0"/>
            </a:lvl1pPr>
            <a:lvl2pPr>
              <a:spcBef>
                <a:spcPts val="0"/>
              </a:spcBef>
              <a:defRPr sz="1500" baseline="0"/>
            </a:lvl2pPr>
            <a:lvl3pPr>
              <a:spcBef>
                <a:spcPts val="0"/>
              </a:spcBef>
              <a:defRPr sz="1500" baseline="0"/>
            </a:lvl3pPr>
            <a:lvl4pPr>
              <a:spcBef>
                <a:spcPts val="0"/>
              </a:spcBef>
              <a:defRPr sz="1500" baseline="0"/>
            </a:lvl4pPr>
            <a:lvl5pPr>
              <a:spcBef>
                <a:spcPts val="0"/>
              </a:spcBef>
              <a:defRPr sz="15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4D78F-5EAF-4A0A-9B73-4CB2C63DF524}" type="datetime1">
              <a:rPr lang="sl-SI"/>
              <a:pPr>
                <a:defRPr/>
              </a:pPr>
              <a:t>8.1.2021</a:t>
            </a:fld>
            <a:endParaRPr lang="sl-SI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78CD9-5E2E-4CF5-85C2-78BFFC5F0FCB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6669160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delni_dislocir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628799"/>
            <a:ext cx="3384376" cy="360041"/>
          </a:xfrm>
        </p:spPr>
        <p:txBody>
          <a:bodyPr anchor="b">
            <a:noAutofit/>
          </a:bodyPr>
          <a:lstStyle>
            <a:lvl1pPr marL="0" indent="0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1988842"/>
            <a:ext cx="3384375" cy="223224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500" baseline="0"/>
            </a:lvl1pPr>
            <a:lvl2pPr>
              <a:spcBef>
                <a:spcPts val="0"/>
              </a:spcBef>
              <a:defRPr sz="1500" baseline="0"/>
            </a:lvl2pPr>
            <a:lvl3pPr>
              <a:spcBef>
                <a:spcPts val="0"/>
              </a:spcBef>
              <a:defRPr sz="1500" baseline="0"/>
            </a:lvl3pPr>
            <a:lvl4pPr>
              <a:spcBef>
                <a:spcPts val="0"/>
              </a:spcBef>
              <a:defRPr sz="1500" baseline="0"/>
            </a:lvl4pPr>
            <a:lvl5pPr>
              <a:spcBef>
                <a:spcPts val="0"/>
              </a:spcBef>
              <a:defRPr sz="15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7668344" y="1988841"/>
            <a:ext cx="1368152" cy="194421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 spc="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/>
              <a:t>Click to edit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/>
          </p:nvPr>
        </p:nvSpPr>
        <p:spPr>
          <a:xfrm>
            <a:off x="467544" y="4293096"/>
            <a:ext cx="6984776" cy="360040"/>
          </a:xfrm>
        </p:spPr>
        <p:txBody>
          <a:bodyPr anchor="b">
            <a:noAutofit/>
          </a:bodyPr>
          <a:lstStyle>
            <a:lvl1pPr marL="0" indent="0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7"/>
          </p:nvPr>
        </p:nvSpPr>
        <p:spPr>
          <a:xfrm>
            <a:off x="467544" y="4581128"/>
            <a:ext cx="6984775" cy="576066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/>
              <a:t>Click to edit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8"/>
          </p:nvPr>
        </p:nvSpPr>
        <p:spPr>
          <a:xfrm>
            <a:off x="457200" y="1130329"/>
            <a:ext cx="6995120" cy="282447"/>
          </a:xfrm>
        </p:spPr>
        <p:txBody>
          <a:bodyPr anchor="b">
            <a:noAutofit/>
          </a:bodyPr>
          <a:lstStyle>
            <a:lvl1pPr marL="0" indent="0">
              <a:buNone/>
              <a:defRPr sz="1400" baseline="0"/>
            </a:lvl1pPr>
            <a:lvl2pPr>
              <a:defRPr sz="1500" baseline="0"/>
            </a:lvl2pPr>
            <a:lvl3pPr>
              <a:defRPr sz="1500" baseline="0"/>
            </a:lvl3pPr>
            <a:lvl4pPr>
              <a:defRPr sz="1500" baseline="0"/>
            </a:lvl4pPr>
            <a:lvl5pPr>
              <a:defRPr sz="15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9"/>
          </p:nvPr>
        </p:nvSpPr>
        <p:spPr>
          <a:xfrm>
            <a:off x="4067944" y="1628800"/>
            <a:ext cx="3384376" cy="360041"/>
          </a:xfrm>
        </p:spPr>
        <p:txBody>
          <a:bodyPr anchor="b">
            <a:noAutofit/>
          </a:bodyPr>
          <a:lstStyle>
            <a:lvl1pPr marL="0" indent="0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20"/>
          </p:nvPr>
        </p:nvSpPr>
        <p:spPr>
          <a:xfrm>
            <a:off x="4067944" y="1988843"/>
            <a:ext cx="3384375" cy="223224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500" baseline="0"/>
            </a:lvl1pPr>
            <a:lvl2pPr>
              <a:spcBef>
                <a:spcPts val="0"/>
              </a:spcBef>
              <a:defRPr sz="1500" baseline="0"/>
            </a:lvl2pPr>
            <a:lvl3pPr>
              <a:spcBef>
                <a:spcPts val="0"/>
              </a:spcBef>
              <a:defRPr sz="1500" baseline="0"/>
            </a:lvl3pPr>
            <a:lvl4pPr>
              <a:spcBef>
                <a:spcPts val="0"/>
              </a:spcBef>
              <a:defRPr sz="1500" baseline="0"/>
            </a:lvl4pPr>
            <a:lvl5pPr>
              <a:spcBef>
                <a:spcPts val="0"/>
              </a:spcBef>
              <a:defRPr sz="15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3D2DF-C2BD-4E4A-933B-1DB438DE47BD}" type="datetime1">
              <a:rPr lang="sl-SI"/>
              <a:pPr>
                <a:defRPr/>
              </a:pPr>
              <a:t>8.1.2021</a:t>
            </a:fld>
            <a:endParaRPr lang="sl-SI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13231-6B9D-414C-87B9-7FA15D8752D1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6997371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74907-208E-4BC8-B0CE-D157B46B339C}" type="datetime1">
              <a:rPr lang="sl-SI"/>
              <a:pPr>
                <a:defRPr/>
              </a:pPr>
              <a:t>8.1.2021</a:t>
            </a:fld>
            <a:endParaRPr lang="sl-SI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01C0E-2352-4A50-95D6-B334F690E0D4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7190838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49F35-98A7-400E-98C1-66FC90A91718}" type="datetime1">
              <a:rPr lang="sl-SI"/>
              <a:pPr>
                <a:defRPr/>
              </a:pPr>
              <a:t>8.1.2021</a:t>
            </a:fld>
            <a:endParaRPr lang="sl-S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EC52-1B93-40D4-AFDF-0D14E5E049EE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0706170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-26988"/>
            <a:ext cx="3832225" cy="658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6559550"/>
            <a:ext cx="9180513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cap="all" spc="1930" dirty="0">
                <a:solidFill>
                  <a:schemeClr val="bg1"/>
                </a:solidFill>
              </a:rPr>
              <a:t>USTVARI SI PRIHODNOST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99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6994525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39075" y="1125538"/>
            <a:ext cx="11969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0C1C24-760F-4F4C-80DE-CF02E772ED9E}" type="datetime1">
              <a:rPr lang="sl-SI"/>
              <a:pPr>
                <a:defRPr/>
              </a:pPr>
              <a:t>8.1.2021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597650"/>
            <a:ext cx="6994525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3888" y="6557963"/>
            <a:ext cx="93662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CA281C-990C-4527-98C4-CC1CA112FBB6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  <p:pic>
        <p:nvPicPr>
          <p:cNvPr id="1033" name="Picture 1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113"/>
            <a:ext cx="1341437" cy="6810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8" r:id="rId14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2.emf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m.si/vpis/izracunTock/Strani/default.asp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.si/vpis" TargetMode="External"/><Relationship Id="rId2" Type="http://schemas.openxmlformats.org/officeDocument/2006/relationships/hyperlink" Target="mailto:vpis@um.s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kc@gov.s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hyperlink" Target="mailto:vpis@uni-mb.si" TargetMode="External"/><Relationship Id="rId3" Type="http://schemas.openxmlformats.org/officeDocument/2006/relationships/image" Target="../media/image110.jpeg"/><Relationship Id="rId7" Type="http://schemas.openxmlformats.org/officeDocument/2006/relationships/hyperlink" Target="http://vpis.um.si/" TargetMode="External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5" Type="http://schemas.openxmlformats.org/officeDocument/2006/relationships/image" Target="../media/image112.png"/><Relationship Id="rId4" Type="http://schemas.openxmlformats.org/officeDocument/2006/relationships/image" Target="../media/image111.jpeg"/><Relationship Id="rId9" Type="http://schemas.openxmlformats.org/officeDocument/2006/relationships/hyperlink" Target="http://www.um.si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emf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"/>
          <a:stretch>
            <a:fillRect/>
          </a:stretch>
        </p:blipFill>
        <p:spPr bwMode="auto">
          <a:xfrm>
            <a:off x="-34925" y="-25400"/>
            <a:ext cx="7847013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50" y="5300663"/>
            <a:ext cx="7797800" cy="10080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400" spc="390" dirty="0"/>
              <a:t>UNIVERZA V MARIBORU</a:t>
            </a:r>
          </a:p>
        </p:txBody>
      </p:sp>
      <p:pic>
        <p:nvPicPr>
          <p:cNvPr id="410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5543550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7950" y="6084888"/>
            <a:ext cx="7797800" cy="4476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l-SI" sz="2000" spc="390" dirty="0" err="1"/>
              <a:t>www.um.si</a:t>
            </a:r>
            <a:endParaRPr lang="sl-SI" sz="2000" spc="39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33191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RAZPIS ZA VPIS - PRIMER</a:t>
            </a:r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34" b="-1607"/>
          <a:stretch>
            <a:fillRect/>
          </a:stretch>
        </p:blipFill>
        <p:spPr>
          <a:xfrm>
            <a:off x="539750" y="1476375"/>
            <a:ext cx="8653463" cy="3111500"/>
          </a:xfrm>
        </p:spPr>
      </p:pic>
      <p:pic>
        <p:nvPicPr>
          <p:cNvPr id="1331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531177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4932363" y="2244725"/>
            <a:ext cx="7191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932363" y="3975100"/>
            <a:ext cx="7191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9" name="TextBox 21"/>
          <p:cNvSpPr txBox="1">
            <a:spLocks noChangeArrowheads="1"/>
          </p:cNvSpPr>
          <p:nvPr/>
        </p:nvSpPr>
        <p:spPr bwMode="auto">
          <a:xfrm>
            <a:off x="5724525" y="2060575"/>
            <a:ext cx="1598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Vpisni pogoji</a:t>
            </a:r>
          </a:p>
        </p:txBody>
      </p:sp>
      <p:sp>
        <p:nvSpPr>
          <p:cNvPr id="13320" name="TextBox 22"/>
          <p:cNvSpPr txBox="1">
            <a:spLocks noChangeArrowheads="1"/>
          </p:cNvSpPr>
          <p:nvPr/>
        </p:nvSpPr>
        <p:spPr bwMode="auto">
          <a:xfrm>
            <a:off x="5734050" y="3789363"/>
            <a:ext cx="1203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Omejitev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22288" y="3429000"/>
            <a:ext cx="69119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8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50F9D52-E3A7-4B43-8F5C-D291AA6287B8}" type="slidenum">
              <a:rPr lang="sl-SI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sl-SI">
              <a:solidFill>
                <a:schemeClr val="bg1"/>
              </a:solidFill>
            </a:endParaRPr>
          </a:p>
        </p:txBody>
      </p:sp>
      <p:pic>
        <p:nvPicPr>
          <p:cNvPr id="1332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84800"/>
            <a:ext cx="172561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5384800"/>
            <a:ext cx="17272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84800"/>
            <a:ext cx="17287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8" descr="studentka_sasa_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5384800"/>
            <a:ext cx="7683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29067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/>
              <a:t>OMEJITEV VPISA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1730" y="1417637"/>
            <a:ext cx="7854685" cy="5140325"/>
          </a:xfrm>
        </p:spPr>
        <p:txBody>
          <a:bodyPr/>
          <a:lstStyle/>
          <a:p>
            <a:pPr eaLnBrk="1" hangingPunct="1"/>
            <a:r>
              <a:rPr lang="sl-SI" altLang="sl-SI" b="1" u="sng" dirty="0"/>
              <a:t>Vlada RS sprejme omejitev vpisa konec aprila</a:t>
            </a:r>
          </a:p>
          <a:p>
            <a:pPr lvl="1" eaLnBrk="1" hangingPunct="1"/>
            <a:r>
              <a:rPr lang="sl-SI" altLang="sl-SI" dirty="0"/>
              <a:t>število prijavljenih kandidatov presega število razpisanih vpisnih mest za &lt; 10 % =&gt; </a:t>
            </a:r>
            <a:r>
              <a:rPr lang="sl-SI" altLang="sl-SI" b="1" dirty="0">
                <a:solidFill>
                  <a:srgbClr val="C00000"/>
                </a:solidFill>
              </a:rPr>
              <a:t>se lahko sprejme omejitev vpisa;</a:t>
            </a:r>
          </a:p>
          <a:p>
            <a:pPr marL="457200" lvl="1" indent="0" eaLnBrk="1" hangingPunct="1">
              <a:buNone/>
            </a:pPr>
            <a:endParaRPr lang="sl-SI" altLang="sl-SI" sz="900" b="1" dirty="0">
              <a:solidFill>
                <a:srgbClr val="C00000"/>
              </a:solidFill>
            </a:endParaRPr>
          </a:p>
          <a:p>
            <a:pPr lvl="1" eaLnBrk="1" hangingPunct="1"/>
            <a:r>
              <a:rPr lang="sl-SI" altLang="sl-SI" dirty="0"/>
              <a:t>število prijavljenih kandidatov presega število razpisanih vpisnih mest za ≥ 10 % =&gt; </a:t>
            </a:r>
            <a:r>
              <a:rPr lang="sl-SI" altLang="sl-SI" b="1" dirty="0">
                <a:solidFill>
                  <a:srgbClr val="C00000"/>
                </a:solidFill>
              </a:rPr>
              <a:t>se mora sprejeti omejitev vpisa</a:t>
            </a:r>
          </a:p>
          <a:p>
            <a:pPr eaLnBrk="1" hangingPunct="1"/>
            <a:endParaRPr lang="sl-SI" altLang="sl-SI" b="1" dirty="0">
              <a:solidFill>
                <a:srgbClr val="1F497D"/>
              </a:solidFill>
            </a:endParaRPr>
          </a:p>
          <a:p>
            <a:pPr eaLnBrk="1" hangingPunct="1"/>
            <a:r>
              <a:rPr lang="sl-SI" altLang="sl-SI" b="1" dirty="0"/>
              <a:t>Izbirni kriteriji navedeni v razpisu za vpis – primer:</a:t>
            </a:r>
          </a:p>
          <a:p>
            <a:pPr marL="457200" lvl="1" indent="0" eaLnBrk="1" hangingPunct="1">
              <a:buNone/>
            </a:pPr>
            <a:r>
              <a:rPr lang="sl-SI" sz="1600" b="1" dirty="0"/>
              <a:t>Če bo sprejet sklep o omejitvi vpisa, bodo </a:t>
            </a:r>
          </a:p>
          <a:p>
            <a:pPr lvl="1"/>
            <a:r>
              <a:rPr lang="sl-SI" sz="1600" dirty="0"/>
              <a:t>kandidati iz točk a) in c) izbrani glede na:</a:t>
            </a:r>
          </a:p>
          <a:p>
            <a:pPr marL="800100" lvl="2" indent="0">
              <a:buNone/>
            </a:pPr>
            <a:r>
              <a:rPr lang="sl-SI" dirty="0"/>
              <a:t>− splošni uspeh pri splošni maturi oz. zaključnem izpitu    60 % točk,</a:t>
            </a:r>
          </a:p>
          <a:p>
            <a:pPr marL="800100" lvl="2" indent="0">
              <a:buNone/>
            </a:pPr>
            <a:r>
              <a:rPr lang="sl-SI" dirty="0"/>
              <a:t>− splošni uspeh v 3. in 4. letniku                                           40 % točk;</a:t>
            </a:r>
          </a:p>
          <a:p>
            <a:pPr marL="400050" lvl="1" indent="0">
              <a:buNone/>
            </a:pPr>
            <a:r>
              <a:rPr lang="sl-SI" sz="1600" dirty="0"/>
              <a:t>− kandidati iz točke b) izbrani glede na....</a:t>
            </a:r>
          </a:p>
          <a:p>
            <a:pPr marL="800100" lvl="2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Izračuni točk s primeri in tabelo so podani na: </a:t>
            </a:r>
            <a:r>
              <a:rPr lang="sl-SI" b="1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http://www.um.si/vpis/izracunTock/Strani/default.aspx</a:t>
            </a:r>
            <a:endParaRPr lang="sl-SI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sl-SI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A88AC-E840-44CF-AC70-71C35A5FA74E}" type="slidenum">
              <a:rPr lang="sl-SI" smtClean="0"/>
              <a:pPr>
                <a:defRPr/>
              </a:pPr>
              <a:t>11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5741113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85708" y="1412776"/>
            <a:ext cx="4110269" cy="5145186"/>
          </a:xfrm>
        </p:spPr>
        <p:txBody>
          <a:bodyPr/>
          <a:lstStyle/>
          <a:p>
            <a:r>
              <a:rPr lang="sl-SI" dirty="0" err="1"/>
              <a:t>AAI</a:t>
            </a:r>
            <a:r>
              <a:rPr lang="sl-SI" dirty="0"/>
              <a:t> bo vključen v SI-</a:t>
            </a:r>
            <a:r>
              <a:rPr lang="sl-SI" dirty="0" err="1"/>
              <a:t>PASS</a:t>
            </a:r>
            <a:r>
              <a:rPr lang="sl-SI" dirty="0"/>
              <a:t> (</a:t>
            </a:r>
            <a:r>
              <a:rPr lang="sl-SI" dirty="0" err="1"/>
              <a:t>MJU+Arnes</a:t>
            </a:r>
            <a:r>
              <a:rPr lang="sl-SI" dirty="0"/>
              <a:t>)</a:t>
            </a:r>
          </a:p>
          <a:p>
            <a:pPr algn="just"/>
            <a:r>
              <a:rPr lang="sl-SI" dirty="0"/>
              <a:t>eVŠ prijava za vpis bo prešla na uporabo SI-</a:t>
            </a:r>
            <a:r>
              <a:rPr lang="sl-SI" dirty="0" err="1"/>
              <a:t>PASS</a:t>
            </a:r>
            <a:r>
              <a:rPr lang="sl-SI" dirty="0"/>
              <a:t>-a za </a:t>
            </a:r>
            <a:r>
              <a:rPr lang="sl-SI" dirty="0" err="1"/>
              <a:t>avtentikacijo</a:t>
            </a:r>
            <a:r>
              <a:rPr lang="sl-SI" dirty="0"/>
              <a:t> uporabnikov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8243888" y="6557963"/>
            <a:ext cx="936625" cy="287337"/>
          </a:xfrm>
        </p:spPr>
        <p:txBody>
          <a:bodyPr/>
          <a:lstStyle/>
          <a:p>
            <a:pPr>
              <a:defRPr/>
            </a:pPr>
            <a:fld id="{EBCA88AC-E840-44CF-AC70-71C35A5FA74E}" type="slidenum">
              <a:rPr lang="sl-SI" smtClean="0"/>
              <a:pPr>
                <a:defRPr/>
              </a:pPr>
              <a:t>12</a:t>
            </a:fld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9C476E8-BFFB-4D7D-8541-D8A8AB56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56991"/>
            <a:ext cx="3816424" cy="297927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C5DA68C-6E87-4375-ADF3-4EF887503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600" y="2060848"/>
            <a:ext cx="4111319" cy="2397092"/>
          </a:xfrm>
          <a:prstGeom prst="rect">
            <a:avLst/>
          </a:prstGeom>
        </p:spPr>
      </p:pic>
      <p:sp>
        <p:nvSpPr>
          <p:cNvPr id="11" name="Označba mesta vsebine 2">
            <a:extLst>
              <a:ext uri="{FF2B5EF4-FFF2-40B4-BE49-F238E27FC236}">
                <a16:creationId xmlns:a16="http://schemas.microsoft.com/office/drawing/2014/main" id="{77FF4022-EF32-4BF6-A7D6-6169FF86DD23}"/>
              </a:ext>
            </a:extLst>
          </p:cNvPr>
          <p:cNvSpPr txBox="1">
            <a:spLocks/>
          </p:cNvSpPr>
          <p:nvPr/>
        </p:nvSpPr>
        <p:spPr bwMode="auto">
          <a:xfrm>
            <a:off x="4716016" y="1516893"/>
            <a:ext cx="4392488" cy="504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sl-SI" dirty="0"/>
          </a:p>
          <a:p>
            <a:pPr marL="0" indent="0">
              <a:buFont typeface="Arial" charset="0"/>
              <a:buNone/>
            </a:pPr>
            <a:r>
              <a:rPr lang="sl-SI" dirty="0"/>
              <a:t>  </a:t>
            </a:r>
          </a:p>
          <a:p>
            <a:pPr marL="0" indent="0">
              <a:buFont typeface="Arial" charset="0"/>
              <a:buNone/>
            </a:pPr>
            <a:endParaRPr lang="sl-SI" dirty="0"/>
          </a:p>
          <a:p>
            <a:pPr marL="0" indent="0">
              <a:buFont typeface="Arial" charset="0"/>
              <a:buNone/>
            </a:pPr>
            <a:endParaRPr lang="sl-SI" dirty="0"/>
          </a:p>
          <a:p>
            <a:pPr marL="0" indent="0">
              <a:buFont typeface="Arial" charset="0"/>
              <a:buNone/>
            </a:pPr>
            <a:endParaRPr lang="sl-SI" dirty="0"/>
          </a:p>
          <a:p>
            <a:pPr marL="0" indent="0">
              <a:buFont typeface="Arial" charset="0"/>
              <a:buNone/>
            </a:pPr>
            <a:endParaRPr lang="sl-SI" dirty="0"/>
          </a:p>
          <a:p>
            <a:pPr marL="0" indent="0">
              <a:buFont typeface="Arial" charset="0"/>
              <a:buNone/>
            </a:pPr>
            <a:endParaRPr lang="sl-SI" dirty="0"/>
          </a:p>
          <a:p>
            <a:pPr marL="0" indent="0">
              <a:buFont typeface="Arial" charset="0"/>
              <a:buNone/>
            </a:pPr>
            <a:endParaRPr lang="sl-SI" dirty="0"/>
          </a:p>
          <a:p>
            <a:pPr marL="0" indent="0">
              <a:buFont typeface="Arial" charset="0"/>
              <a:buNone/>
            </a:pPr>
            <a:endParaRPr lang="sl-SI" dirty="0"/>
          </a:p>
          <a:p>
            <a:pPr marL="0" indent="0">
              <a:buFont typeface="Arial" charset="0"/>
              <a:buNone/>
            </a:pPr>
            <a:r>
              <a:rPr lang="sl-SI" dirty="0"/>
              <a:t>Prehod na nov e-podpis (SI-</a:t>
            </a:r>
            <a:r>
              <a:rPr lang="sl-SI" dirty="0" err="1"/>
              <a:t>CES</a:t>
            </a:r>
            <a:r>
              <a:rPr lang="sl-SI" dirty="0"/>
              <a:t>); opustitev podpisne komponente</a:t>
            </a:r>
          </a:p>
          <a:p>
            <a:pPr marL="0" indent="0">
              <a:buFont typeface="Arial" charset="0"/>
              <a:buNone/>
            </a:pPr>
            <a:endParaRPr lang="sl-SI" dirty="0"/>
          </a:p>
          <a:p>
            <a:pPr marL="0" indent="0">
              <a:buFont typeface="Arial" charset="0"/>
              <a:buNone/>
            </a:pPr>
            <a:endParaRPr lang="sl-SI" dirty="0"/>
          </a:p>
        </p:txBody>
      </p:sp>
      <p:sp>
        <p:nvSpPr>
          <p:cNvPr id="13" name="Naslov 1">
            <a:extLst>
              <a:ext uri="{FF2B5EF4-FFF2-40B4-BE49-F238E27FC236}">
                <a16:creationId xmlns:a16="http://schemas.microsoft.com/office/drawing/2014/main" id="{C533A54F-EB8E-4FDE-AC13-295941EDD015}"/>
              </a:ext>
            </a:extLst>
          </p:cNvPr>
          <p:cNvSpPr txBox="1">
            <a:spLocks/>
          </p:cNvSpPr>
          <p:nvPr/>
        </p:nvSpPr>
        <p:spPr bwMode="auto">
          <a:xfrm>
            <a:off x="0" y="855574"/>
            <a:ext cx="8138864" cy="66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sl-SI" sz="2800" b="1" dirty="0"/>
              <a:t>eVŠ-prijava za vpis: </a:t>
            </a:r>
            <a:r>
              <a:rPr lang="sl-SI" sz="2800" b="1" dirty="0" err="1"/>
              <a:t>AAI</a:t>
            </a:r>
            <a:r>
              <a:rPr lang="sl-SI" sz="2800" b="1" dirty="0"/>
              <a:t> račun + SI-</a:t>
            </a:r>
            <a:r>
              <a:rPr lang="sl-SI" sz="2800" b="1" dirty="0" err="1"/>
              <a:t>PASS</a:t>
            </a:r>
            <a:endParaRPr lang="sl-SI" sz="2800" b="1" dirty="0"/>
          </a:p>
          <a:p>
            <a:pPr algn="just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4116345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85708" y="1196752"/>
            <a:ext cx="8678780" cy="5361210"/>
          </a:xfrm>
        </p:spPr>
        <p:txBody>
          <a:bodyPr/>
          <a:lstStyle/>
          <a:p>
            <a:pPr algn="just"/>
            <a:r>
              <a:rPr lang="sl-S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Visokošolski prijavno–informacijski službi Univerze v Mariboru;</a:t>
            </a:r>
            <a:r>
              <a:rPr lang="sl-SI" dirty="0"/>
              <a:t> </a:t>
            </a:r>
            <a:r>
              <a:rPr lang="sl-SI" sz="1800" dirty="0"/>
              <a:t>Slomškov trg 15, 2000 Maribor, tel.: (02) 235–52–61, 235–52–63, 235–52–64 (uradne ure od ponedeljka do petka: 9.00–11.00 in 13.00–14.00), po elektronski pošti </a:t>
            </a:r>
            <a:r>
              <a:rPr lang="sl-SI" sz="1800" u="sng" dirty="0">
                <a:hlinkClick r:id="rId2"/>
              </a:rPr>
              <a:t>vpis@um.si</a:t>
            </a:r>
            <a:r>
              <a:rPr lang="sl-SI" sz="1800" dirty="0"/>
              <a:t> in na spletni strani </a:t>
            </a:r>
            <a:r>
              <a:rPr lang="sl-SI" sz="1800" u="sng" dirty="0">
                <a:hlinkClick r:id="rId3"/>
              </a:rPr>
              <a:t>www.um.si/vpis</a:t>
            </a:r>
            <a:r>
              <a:rPr lang="sl-SI" sz="1800" dirty="0"/>
              <a:t>,</a:t>
            </a:r>
          </a:p>
          <a:p>
            <a:endParaRPr lang="sl-SI" sz="1800" dirty="0"/>
          </a:p>
          <a:p>
            <a:pPr algn="just"/>
            <a:r>
              <a:rPr lang="sl-SI" b="1" dirty="0">
                <a:solidFill>
                  <a:srgbClr val="C00000"/>
                </a:solidFill>
              </a:rPr>
              <a:t>Tehnična pomoč za težave z digitalnim potrdilom in elektronskim podpisovanjem</a:t>
            </a:r>
            <a:r>
              <a:rPr lang="sl-SI" dirty="0">
                <a:solidFill>
                  <a:srgbClr val="C00000"/>
                </a:solidFill>
              </a:rPr>
              <a:t>:</a:t>
            </a:r>
            <a:r>
              <a:rPr lang="sl-SI" dirty="0"/>
              <a:t> </a:t>
            </a:r>
            <a:r>
              <a:rPr lang="sl-SI" sz="1800" dirty="0"/>
              <a:t>Enotni kontaktni center državne uprave (</a:t>
            </a:r>
            <a:r>
              <a:rPr lang="sl-SI" sz="1800" dirty="0" err="1"/>
              <a:t>EKC</a:t>
            </a:r>
            <a:r>
              <a:rPr lang="sl-SI" sz="1800" dirty="0"/>
              <a:t>), e–naslov: </a:t>
            </a:r>
            <a:r>
              <a:rPr lang="sl-SI" sz="1800" u="sng" dirty="0">
                <a:hlinkClick r:id="rId4"/>
              </a:rPr>
              <a:t>ekc@gov.si</a:t>
            </a:r>
            <a:r>
              <a:rPr lang="sl-SI" sz="1800" dirty="0"/>
              <a:t>, tel.: 080–2002 (med delavniki od 8.00 do 22.00). Upoštevajte, da bo vaša vloga obravnavana le v času uradnih ur.</a:t>
            </a:r>
          </a:p>
          <a:p>
            <a:endParaRPr lang="sl-SI" dirty="0"/>
          </a:p>
          <a:p>
            <a:pPr algn="just"/>
            <a:r>
              <a:rPr lang="sl-SI" b="1" dirty="0">
                <a:solidFill>
                  <a:srgbClr val="C00000"/>
                </a:solidFill>
              </a:rPr>
              <a:t>Tehnična pomoč za vprašanja pri izpolnjevanju elektronske vloge</a:t>
            </a:r>
            <a:r>
              <a:rPr lang="sl-SI" dirty="0">
                <a:solidFill>
                  <a:srgbClr val="C00000"/>
                </a:solidFill>
              </a:rPr>
              <a:t>: </a:t>
            </a:r>
            <a:r>
              <a:rPr lang="sl-SI" sz="1800" dirty="0"/>
              <a:t>Enotni kontaktni center državne uprave (</a:t>
            </a:r>
            <a:r>
              <a:rPr lang="sl-SI" sz="1800" dirty="0" err="1"/>
              <a:t>EKC</a:t>
            </a:r>
            <a:r>
              <a:rPr lang="sl-SI" sz="1800" dirty="0"/>
              <a:t>), e–naslov: </a:t>
            </a:r>
            <a:r>
              <a:rPr lang="sl-SI" sz="1800" u="sng" dirty="0">
                <a:hlinkClick r:id="rId4"/>
              </a:rPr>
              <a:t>ekc@gov.si</a:t>
            </a:r>
            <a:r>
              <a:rPr lang="sl-SI" sz="1800" dirty="0"/>
              <a:t>, tel.: 080–2002 (med delavniki od 8.00 do 22.00), tel. za klice iz tujine: 00386 1 478 85 90. Upoštevajte, da bo vaša vloga obravnavana le v času uradnih ur.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 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8243888" y="6557963"/>
            <a:ext cx="936625" cy="287337"/>
          </a:xfrm>
        </p:spPr>
        <p:txBody>
          <a:bodyPr/>
          <a:lstStyle/>
          <a:p>
            <a:pPr>
              <a:defRPr/>
            </a:pPr>
            <a:fld id="{EBCA88AC-E840-44CF-AC70-71C35A5FA74E}" type="slidenum">
              <a:rPr lang="sl-SI" smtClean="0"/>
              <a:pPr>
                <a:defRPr/>
              </a:pPr>
              <a:t>13</a:t>
            </a:fld>
            <a:endParaRPr lang="sl-SI" dirty="0"/>
          </a:p>
        </p:txBody>
      </p:sp>
      <p:sp>
        <p:nvSpPr>
          <p:cNvPr id="13" name="Naslov 1">
            <a:extLst>
              <a:ext uri="{FF2B5EF4-FFF2-40B4-BE49-F238E27FC236}">
                <a16:creationId xmlns:a16="http://schemas.microsoft.com/office/drawing/2014/main" id="{C533A54F-EB8E-4FDE-AC13-295941EDD015}"/>
              </a:ext>
            </a:extLst>
          </p:cNvPr>
          <p:cNvSpPr txBox="1">
            <a:spLocks/>
          </p:cNvSpPr>
          <p:nvPr/>
        </p:nvSpPr>
        <p:spPr bwMode="auto">
          <a:xfrm>
            <a:off x="124349" y="307714"/>
            <a:ext cx="8138864" cy="66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sl-SI" sz="2800" b="1" dirty="0"/>
              <a:t>PODROBNEJŠE INFORMACIJE</a:t>
            </a:r>
          </a:p>
        </p:txBody>
      </p:sp>
    </p:spTree>
    <p:extLst>
      <p:ext uri="{BB962C8B-B14F-4D97-AF65-F5344CB8AC3E}">
        <p14:creationId xmlns:p14="http://schemas.microsoft.com/office/powerpoint/2010/main" val="350327892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11560" y="-16039"/>
            <a:ext cx="6994525" cy="564719"/>
          </a:xfrm>
        </p:spPr>
        <p:txBody>
          <a:bodyPr/>
          <a:lstStyle/>
          <a:p>
            <a:pPr eaLnBrk="1" hangingPunct="1"/>
            <a:r>
              <a:rPr lang="sl-SI" altLang="sl-SI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PRIJAVNI ROK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9090E5FF-E9D6-4EBE-BC65-F65C757F0A85}" type="slidenum">
              <a:rPr lang="sl-SI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sl-SI">
              <a:solidFill>
                <a:schemeClr val="bg1"/>
              </a:solidFill>
            </a:endParaRPr>
          </a:p>
        </p:txBody>
      </p:sp>
      <p:pic>
        <p:nvPicPr>
          <p:cNvPr id="3584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36" y="5433922"/>
            <a:ext cx="16541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33922"/>
            <a:ext cx="1719262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084" y="5407025"/>
            <a:ext cx="76676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61006"/>
              </p:ext>
            </p:extLst>
          </p:nvPr>
        </p:nvGraphicFramePr>
        <p:xfrm>
          <a:off x="350636" y="792136"/>
          <a:ext cx="8642759" cy="274994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49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3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046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>
                          <a:latin typeface="Century Gothic" pitchFamily="34" charset="0"/>
                        </a:rPr>
                        <a:t>Datum</a:t>
                      </a:r>
                    </a:p>
                  </a:txBody>
                  <a:tcPr marL="91432" marR="91432" marT="45745" marB="45745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>
                          <a:latin typeface="Century Gothic" pitchFamily="34" charset="0"/>
                        </a:rPr>
                        <a:t>Dogodek</a:t>
                      </a:r>
                    </a:p>
                  </a:txBody>
                  <a:tcPr marL="91432" marR="91432" marT="45745" marB="457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563"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petek 12.02.</a:t>
                      </a:r>
                      <a:r>
                        <a:rPr lang="sl-SI" sz="1800" b="1" baseline="0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 in </a:t>
                      </a:r>
                    </a:p>
                    <a:p>
                      <a:pPr algn="ctr"/>
                      <a:r>
                        <a:rPr lang="sl-SI" sz="1800" b="1" baseline="0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sobota 13.02.2021</a:t>
                      </a:r>
                      <a:endParaRPr lang="sl-SI" sz="18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L="91432" marR="91432" marT="45745" marB="45745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800" b="1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Informativni dnevi </a:t>
                      </a:r>
                    </a:p>
                  </a:txBody>
                  <a:tcPr marL="91432" marR="91432" marT="45745" marB="457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1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1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12.02.</a:t>
                      </a:r>
                      <a:r>
                        <a:rPr lang="sl-SI" sz="1800" b="1" baseline="0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2021 (ob 13. uri)</a:t>
                      </a:r>
                      <a:endParaRPr lang="sl-SI" sz="18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L="91432" marR="91432" marT="45745" marB="45745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800" b="1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Študentski domovi – inf. dan</a:t>
                      </a:r>
                    </a:p>
                  </a:txBody>
                  <a:tcPr marL="91432" marR="91432" marT="45745" marB="457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9188"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od 16. FEBRUARJA</a:t>
                      </a:r>
                    </a:p>
                    <a:p>
                      <a:pPr algn="ctr"/>
                      <a:r>
                        <a:rPr lang="sl-SI" sz="2400" b="1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 do</a:t>
                      </a:r>
                      <a:r>
                        <a:rPr lang="sl-SI" sz="2400" b="1" baseline="0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 19. MARCA</a:t>
                      </a:r>
                      <a:endParaRPr lang="sl-SI" sz="28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L="91432" marR="91432" marT="45745" marB="45745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800" b="1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Prva</a:t>
                      </a:r>
                      <a:r>
                        <a:rPr lang="sl-SI" sz="2800" b="1" baseline="0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 prijava =&gt; </a:t>
                      </a:r>
                      <a:r>
                        <a:rPr lang="sl-SI" sz="2800" b="1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E-prijava </a:t>
                      </a:r>
                      <a:r>
                        <a:rPr lang="sl-SI" sz="2800" b="1" baseline="0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(eVŠ)</a:t>
                      </a:r>
                    </a:p>
                    <a:p>
                      <a:pPr algn="ctr"/>
                      <a:r>
                        <a:rPr lang="sl-SI" sz="1600" b="0" i="0" u="sng" strike="noStrike" kern="1200" baseline="0" dirty="0">
                          <a:solidFill>
                            <a:srgbClr val="1B56FD"/>
                          </a:solidFill>
                          <a:latin typeface="+mn-lt"/>
                          <a:ea typeface="+mn-ea"/>
                          <a:cs typeface="+mn-cs"/>
                        </a:rPr>
                        <a:t>http://portal.evs.gov.si/prijava</a:t>
                      </a:r>
                      <a:endParaRPr lang="sl-SI" sz="1600" b="1" u="sng" dirty="0">
                        <a:solidFill>
                          <a:srgbClr val="1B56FD"/>
                        </a:solidFill>
                        <a:latin typeface="Century Gothic" pitchFamily="34" charset="0"/>
                      </a:endParaRPr>
                    </a:p>
                  </a:txBody>
                  <a:tcPr marL="91432" marR="91432" marT="45745" marB="457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5868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879" y="5436519"/>
            <a:ext cx="173513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659249" y="3735114"/>
            <a:ext cx="74219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!!! – NOVO V LETOŠNJEM LETU </a:t>
            </a:r>
          </a:p>
          <a:p>
            <a:pPr algn="ctr"/>
            <a:r>
              <a:rPr lang="sl-SI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PRIJAVO ODDANA Z UPORABNIŠKIM IMENOM IN GESLOM NI POTREBNO NATISNITI IN JO PO</a:t>
            </a:r>
            <a:r>
              <a:rPr lang="it-IT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DPISA</a:t>
            </a:r>
            <a:r>
              <a:rPr lang="sl-SI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TI, TER 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POSLATI PO POŠTI</a:t>
            </a:r>
          </a:p>
        </p:txBody>
      </p:sp>
    </p:spTree>
    <p:extLst>
      <p:ext uri="{BB962C8B-B14F-4D97-AF65-F5344CB8AC3E}">
        <p14:creationId xmlns:p14="http://schemas.microsoft.com/office/powerpoint/2010/main" val="38150241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11560" y="-16039"/>
            <a:ext cx="6994525" cy="564719"/>
          </a:xfrm>
        </p:spPr>
        <p:txBody>
          <a:bodyPr/>
          <a:lstStyle/>
          <a:p>
            <a:pPr eaLnBrk="1" hangingPunct="1"/>
            <a:r>
              <a:rPr lang="sl-SI" altLang="sl-SI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PRIJAVNI ROK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9090E5FF-E9D6-4EBE-BC65-F65C757F0A85}" type="slidenum">
              <a:rPr lang="sl-SI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sl-SI">
              <a:solidFill>
                <a:schemeClr val="bg1"/>
              </a:solidFill>
            </a:endParaRPr>
          </a:p>
        </p:txBody>
      </p:sp>
      <p:pic>
        <p:nvPicPr>
          <p:cNvPr id="3584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36" y="5433922"/>
            <a:ext cx="16541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33922"/>
            <a:ext cx="1719262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084" y="5407025"/>
            <a:ext cx="76676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8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879" y="5436519"/>
            <a:ext cx="173513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395536" y="1097177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Kandidat mora zapisati </a:t>
            </a:r>
            <a:r>
              <a:rPr lang="sl-SI" sz="2400" u="sng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VSAJ eno željo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, največ lahko zapišejo 3. želje</a:t>
            </a:r>
            <a:br>
              <a:rPr lang="sl-SI" sz="2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endParaRPr lang="sl-SI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Pomembno je, da kandidat navede le tiste študije, ki ga zanimajo in kjer bo tudi študiral, če bo na izbran študij sprejet;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r>
              <a:rPr lang="sl-SI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!!! V PRIJAVO NE ZAPISUJTE ŠTUDIJSKIH PROG., KI VAS NE ZANIMAJO IN KJER SI NE ŽELITE ŠTUDIRATI </a:t>
            </a:r>
          </a:p>
          <a:p>
            <a:pPr algn="ctr"/>
            <a:r>
              <a:rPr lang="sl-SI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!!! – 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DELNO ZAPRT DRUGI PRIJAVNI ROK</a:t>
            </a:r>
          </a:p>
        </p:txBody>
      </p:sp>
    </p:spTree>
    <p:extLst>
      <p:ext uri="{BB962C8B-B14F-4D97-AF65-F5344CB8AC3E}">
        <p14:creationId xmlns:p14="http://schemas.microsoft.com/office/powerpoint/2010/main" val="6662833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117515"/>
            <a:ext cx="6994525" cy="418058"/>
          </a:xfrm>
        </p:spPr>
        <p:txBody>
          <a:bodyPr/>
          <a:lstStyle/>
          <a:p>
            <a:pPr eaLnBrk="1" hangingPunct="1"/>
            <a:r>
              <a:rPr lang="sl-SI" altLang="sl-SI" dirty="0"/>
              <a:t>1. PRIJAVNI ROK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9090E5FF-E9D6-4EBE-BC65-F65C757F0A85}" type="slidenum">
              <a:rPr lang="sl-SI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sl-SI">
              <a:solidFill>
                <a:schemeClr val="bg1"/>
              </a:solidFill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6484791" y="1381061"/>
            <a:ext cx="1721337" cy="668341"/>
            <a:chOff x="1348749" y="2031084"/>
            <a:chExt cx="2234765" cy="964092"/>
          </a:xfrm>
        </p:grpSpPr>
        <p:sp>
          <p:nvSpPr>
            <p:cNvPr id="19" name="Pravokotnik 18"/>
            <p:cNvSpPr/>
            <p:nvPr/>
          </p:nvSpPr>
          <p:spPr>
            <a:xfrm>
              <a:off x="1386012" y="2031084"/>
              <a:ext cx="2160240" cy="9640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0" name="PoljeZBesedilom 19"/>
            <p:cNvSpPr txBox="1"/>
            <p:nvPr/>
          </p:nvSpPr>
          <p:spPr>
            <a:xfrm>
              <a:off x="1348749" y="2154100"/>
              <a:ext cx="2234765" cy="799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 ŽELJA</a:t>
              </a:r>
            </a:p>
            <a:p>
              <a:pPr algn="ctr"/>
              <a:r>
                <a:rPr lang="sl-SI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točke na 1. želji &gt; min</a:t>
              </a:r>
            </a:p>
          </p:txBody>
        </p:sp>
      </p:grpSp>
      <p:grpSp>
        <p:nvGrpSpPr>
          <p:cNvPr id="35871" name="Skupina 35870"/>
          <p:cNvGrpSpPr/>
          <p:nvPr/>
        </p:nvGrpSpPr>
        <p:grpSpPr>
          <a:xfrm>
            <a:off x="-13741" y="1124745"/>
            <a:ext cx="2000964" cy="1017969"/>
            <a:chOff x="-56926" y="1340154"/>
            <a:chExt cx="1892623" cy="1077567"/>
          </a:xfrm>
          <a:solidFill>
            <a:schemeClr val="bg1">
              <a:lumMod val="85000"/>
            </a:schemeClr>
          </a:solidFill>
        </p:grpSpPr>
        <p:sp>
          <p:nvSpPr>
            <p:cNvPr id="35870" name="Večkraten dokument 35869"/>
            <p:cNvSpPr/>
            <p:nvPr/>
          </p:nvSpPr>
          <p:spPr>
            <a:xfrm>
              <a:off x="93521" y="1340154"/>
              <a:ext cx="1742176" cy="1077567"/>
            </a:xfrm>
            <a:prstGeom prst="flowChartMultidocumen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" name="PoljeZBesedilom 9"/>
            <p:cNvSpPr txBox="1"/>
            <p:nvPr/>
          </p:nvSpPr>
          <p:spPr>
            <a:xfrm rot="237843">
              <a:off x="-56926" y="1546925"/>
              <a:ext cx="1817098" cy="684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dirty="0">
                  <a:solidFill>
                    <a:schemeClr val="bg1"/>
                  </a:solidFill>
                </a:rPr>
                <a:t>PRIJAVA</a:t>
              </a:r>
            </a:p>
            <a:p>
              <a:pPr algn="ctr"/>
              <a:r>
                <a:rPr lang="sl-SI" b="1" dirty="0">
                  <a:solidFill>
                    <a:srgbClr val="FF0000"/>
                  </a:solidFill>
                </a:rPr>
                <a:t>od 16.2. do 19.3.</a:t>
              </a: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2343401" y="980728"/>
            <a:ext cx="2085447" cy="1224884"/>
            <a:chOff x="2339752" y="1351273"/>
            <a:chExt cx="2520280" cy="1001471"/>
          </a:xfrm>
          <a:solidFill>
            <a:schemeClr val="bg1">
              <a:lumMod val="85000"/>
            </a:schemeClr>
          </a:solidFill>
        </p:grpSpPr>
        <p:sp>
          <p:nvSpPr>
            <p:cNvPr id="7" name="Odločitev 6"/>
            <p:cNvSpPr/>
            <p:nvPr/>
          </p:nvSpPr>
          <p:spPr>
            <a:xfrm>
              <a:off x="2339752" y="1351273"/>
              <a:ext cx="2520280" cy="1001471"/>
            </a:xfrm>
            <a:prstGeom prst="flowChartDecis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6" name="PoljeZBesedilom 15"/>
            <p:cNvSpPr txBox="1"/>
            <p:nvPr/>
          </p:nvSpPr>
          <p:spPr>
            <a:xfrm>
              <a:off x="2723528" y="1575069"/>
              <a:ext cx="1815566" cy="528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dirty="0">
                  <a:solidFill>
                    <a:schemeClr val="bg1"/>
                  </a:solidFill>
                </a:rPr>
                <a:t>Omejitev?</a:t>
              </a:r>
            </a:p>
            <a:p>
              <a:pPr algn="ctr"/>
              <a:r>
                <a:rPr lang="sl-SI" b="1" dirty="0">
                  <a:solidFill>
                    <a:srgbClr val="FF0000"/>
                  </a:solidFill>
                </a:rPr>
                <a:t>Konec aprila  </a:t>
              </a:r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4982560" y="1412776"/>
            <a:ext cx="863012" cy="415644"/>
            <a:chOff x="4860032" y="1628800"/>
            <a:chExt cx="863012" cy="415644"/>
          </a:xfrm>
        </p:grpSpPr>
        <p:sp>
          <p:nvSpPr>
            <p:cNvPr id="36" name="Pravokotnik 35"/>
            <p:cNvSpPr/>
            <p:nvPr/>
          </p:nvSpPr>
          <p:spPr>
            <a:xfrm>
              <a:off x="4860032" y="1635682"/>
              <a:ext cx="863012" cy="408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7" name="PoljeZBesedilom 36"/>
            <p:cNvSpPr txBox="1"/>
            <p:nvPr/>
          </p:nvSpPr>
          <p:spPr>
            <a:xfrm>
              <a:off x="4860032" y="1628800"/>
              <a:ext cx="810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min</a:t>
              </a:r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3729923" y="5517232"/>
            <a:ext cx="1396653" cy="1008112"/>
            <a:chOff x="2477898" y="4509120"/>
            <a:chExt cx="1396653" cy="842712"/>
          </a:xfrm>
        </p:grpSpPr>
        <p:sp>
          <p:nvSpPr>
            <p:cNvPr id="24" name="Magnetni disk 23"/>
            <p:cNvSpPr/>
            <p:nvPr/>
          </p:nvSpPr>
          <p:spPr>
            <a:xfrm>
              <a:off x="2650415" y="4509120"/>
              <a:ext cx="1224136" cy="792088"/>
            </a:xfrm>
            <a:prstGeom prst="flowChartMagneticDisk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9" name="PoljeZBesedilom 38"/>
            <p:cNvSpPr txBox="1"/>
            <p:nvPr/>
          </p:nvSpPr>
          <p:spPr>
            <a:xfrm>
              <a:off x="2477898" y="4705501"/>
              <a:ext cx="130359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l-SI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Sprejeti s </a:t>
              </a:r>
            </a:p>
            <a:p>
              <a:pPr algn="ctr"/>
              <a:r>
                <a:rPr lang="sl-SI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prvo željo</a:t>
              </a:r>
            </a:p>
          </p:txBody>
        </p:sp>
      </p:grpSp>
      <p:grpSp>
        <p:nvGrpSpPr>
          <p:cNvPr id="43" name="Skupina 42"/>
          <p:cNvGrpSpPr/>
          <p:nvPr/>
        </p:nvGrpSpPr>
        <p:grpSpPr>
          <a:xfrm>
            <a:off x="4903099" y="5517233"/>
            <a:ext cx="1303597" cy="936104"/>
            <a:chOff x="2607405" y="4509120"/>
            <a:chExt cx="1303597" cy="792088"/>
          </a:xfrm>
        </p:grpSpPr>
        <p:sp>
          <p:nvSpPr>
            <p:cNvPr id="44" name="Magnetni disk 43"/>
            <p:cNvSpPr/>
            <p:nvPr/>
          </p:nvSpPr>
          <p:spPr>
            <a:xfrm>
              <a:off x="2650415" y="4509120"/>
              <a:ext cx="1224136" cy="792088"/>
            </a:xfrm>
            <a:prstGeom prst="flowChartMagneticDisk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5" name="PoljeZBesedilom 44"/>
            <p:cNvSpPr txBox="1"/>
            <p:nvPr/>
          </p:nvSpPr>
          <p:spPr>
            <a:xfrm>
              <a:off x="2607405" y="4791436"/>
              <a:ext cx="1303597" cy="308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Sprejeti </a:t>
              </a:r>
            </a:p>
          </p:txBody>
        </p:sp>
      </p:grpSp>
      <p:cxnSp>
        <p:nvCxnSpPr>
          <p:cNvPr id="48" name="Raven puščični povezovalnik 47"/>
          <p:cNvCxnSpPr/>
          <p:nvPr/>
        </p:nvCxnSpPr>
        <p:spPr>
          <a:xfrm>
            <a:off x="1854670" y="1620720"/>
            <a:ext cx="463594" cy="757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Raven puščični povezovalnik 50"/>
          <p:cNvCxnSpPr/>
          <p:nvPr/>
        </p:nvCxnSpPr>
        <p:spPr>
          <a:xfrm>
            <a:off x="4404874" y="1622300"/>
            <a:ext cx="505678" cy="1368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Raven puščični povezovalnik 51"/>
          <p:cNvCxnSpPr/>
          <p:nvPr/>
        </p:nvCxnSpPr>
        <p:spPr>
          <a:xfrm>
            <a:off x="5901905" y="1662536"/>
            <a:ext cx="467572" cy="18743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7" name="Skupina 56"/>
          <p:cNvGrpSpPr/>
          <p:nvPr/>
        </p:nvGrpSpPr>
        <p:grpSpPr>
          <a:xfrm>
            <a:off x="5781503" y="2472627"/>
            <a:ext cx="1721337" cy="668341"/>
            <a:chOff x="1348749" y="2031084"/>
            <a:chExt cx="2234765" cy="964092"/>
          </a:xfrm>
        </p:grpSpPr>
        <p:sp>
          <p:nvSpPr>
            <p:cNvPr id="58" name="Pravokotnik 57"/>
            <p:cNvSpPr/>
            <p:nvPr/>
          </p:nvSpPr>
          <p:spPr>
            <a:xfrm>
              <a:off x="1386012" y="2031084"/>
              <a:ext cx="2160240" cy="9640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9" name="PoljeZBesedilom 58"/>
            <p:cNvSpPr txBox="1"/>
            <p:nvPr/>
          </p:nvSpPr>
          <p:spPr>
            <a:xfrm>
              <a:off x="1348749" y="2154100"/>
              <a:ext cx="2234765" cy="799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 ŽELJA</a:t>
              </a:r>
            </a:p>
            <a:p>
              <a:pPr algn="ctr"/>
              <a:r>
                <a:rPr lang="sl-SI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točke na 2. želji &gt; min</a:t>
              </a:r>
            </a:p>
          </p:txBody>
        </p:sp>
      </p:grpSp>
      <p:grpSp>
        <p:nvGrpSpPr>
          <p:cNvPr id="60" name="Skupina 59"/>
          <p:cNvGrpSpPr/>
          <p:nvPr/>
        </p:nvGrpSpPr>
        <p:grpSpPr>
          <a:xfrm>
            <a:off x="4667444" y="3645024"/>
            <a:ext cx="1721337" cy="668341"/>
            <a:chOff x="1348749" y="2031084"/>
            <a:chExt cx="2234765" cy="964092"/>
          </a:xfrm>
        </p:grpSpPr>
        <p:sp>
          <p:nvSpPr>
            <p:cNvPr id="61" name="Pravokotnik 60"/>
            <p:cNvSpPr/>
            <p:nvPr/>
          </p:nvSpPr>
          <p:spPr>
            <a:xfrm>
              <a:off x="1386012" y="2031084"/>
              <a:ext cx="2160240" cy="9640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62" name="PoljeZBesedilom 61"/>
            <p:cNvSpPr txBox="1"/>
            <p:nvPr/>
          </p:nvSpPr>
          <p:spPr>
            <a:xfrm>
              <a:off x="1348749" y="2154100"/>
              <a:ext cx="2234765" cy="799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3. ŽELJA</a:t>
              </a:r>
            </a:p>
            <a:p>
              <a:pPr algn="ctr"/>
              <a:r>
                <a:rPr lang="sl-SI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točke na 3. želji &gt; min</a:t>
              </a:r>
            </a:p>
          </p:txBody>
        </p:sp>
      </p:grpSp>
      <p:cxnSp>
        <p:nvCxnSpPr>
          <p:cNvPr id="43015" name="Kolenski povezovalnik 43014"/>
          <p:cNvCxnSpPr>
            <a:stCxn id="20" idx="2"/>
            <a:endCxn id="58" idx="0"/>
          </p:cNvCxnSpPr>
          <p:nvPr/>
        </p:nvCxnSpPr>
        <p:spPr>
          <a:xfrm rot="5400000">
            <a:off x="6767672" y="1894838"/>
            <a:ext cx="452289" cy="70328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Kolenski povezovalnik 68"/>
          <p:cNvCxnSpPr>
            <a:stCxn id="58" idx="2"/>
            <a:endCxn id="61" idx="0"/>
          </p:cNvCxnSpPr>
          <p:nvPr/>
        </p:nvCxnSpPr>
        <p:spPr>
          <a:xfrm rot="5400000">
            <a:off x="5833115" y="2835967"/>
            <a:ext cx="504056" cy="1114059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2" name="Vsota 43021"/>
          <p:cNvSpPr/>
          <p:nvPr/>
        </p:nvSpPr>
        <p:spPr>
          <a:xfrm>
            <a:off x="8596698" y="2708024"/>
            <a:ext cx="295782" cy="28892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4" name="Vsota 73"/>
          <p:cNvSpPr/>
          <p:nvPr/>
        </p:nvSpPr>
        <p:spPr>
          <a:xfrm>
            <a:off x="8582960" y="3861048"/>
            <a:ext cx="295782" cy="28892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43028" name="Kolenski povezovalnik 43027"/>
          <p:cNvCxnSpPr>
            <a:stCxn id="20" idx="3"/>
            <a:endCxn id="43022" idx="0"/>
          </p:cNvCxnSpPr>
          <p:nvPr/>
        </p:nvCxnSpPr>
        <p:spPr>
          <a:xfrm>
            <a:off x="8206128" y="1743339"/>
            <a:ext cx="538461" cy="964685"/>
          </a:xfrm>
          <a:prstGeom prst="bentConnector2">
            <a:avLst/>
          </a:prstGeom>
          <a:ln w="19050" cmpd="sng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Kolenski povezovalnik 84"/>
          <p:cNvCxnSpPr>
            <a:stCxn id="74" idx="4"/>
            <a:endCxn id="45" idx="3"/>
          </p:cNvCxnSpPr>
          <p:nvPr/>
        </p:nvCxnSpPr>
        <p:spPr>
          <a:xfrm rot="5400000">
            <a:off x="6527105" y="3829568"/>
            <a:ext cx="1883338" cy="2524155"/>
          </a:xfrm>
          <a:prstGeom prst="bentConnector2">
            <a:avLst/>
          </a:prstGeom>
          <a:ln w="19050" cmpd="sng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39" name="Raven puščični povezovalnik 43038"/>
          <p:cNvCxnSpPr>
            <a:stCxn id="61" idx="3"/>
            <a:endCxn id="74" idx="2"/>
          </p:cNvCxnSpPr>
          <p:nvPr/>
        </p:nvCxnSpPr>
        <p:spPr>
          <a:xfrm>
            <a:off x="6360080" y="3979195"/>
            <a:ext cx="2222880" cy="26317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aven puščični povezovalnik 93"/>
          <p:cNvCxnSpPr>
            <a:stCxn id="59" idx="3"/>
            <a:endCxn id="43022" idx="2"/>
          </p:cNvCxnSpPr>
          <p:nvPr/>
        </p:nvCxnSpPr>
        <p:spPr>
          <a:xfrm>
            <a:off x="7502840" y="2834905"/>
            <a:ext cx="1093858" cy="1758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48" name="Raven puščični povezovalnik 35847"/>
          <p:cNvCxnSpPr>
            <a:stCxn id="43022" idx="4"/>
            <a:endCxn id="74" idx="0"/>
          </p:cNvCxnSpPr>
          <p:nvPr/>
        </p:nvCxnSpPr>
        <p:spPr>
          <a:xfrm flipH="1">
            <a:off x="8730851" y="2996952"/>
            <a:ext cx="13738" cy="86409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Skupina 100"/>
          <p:cNvGrpSpPr/>
          <p:nvPr/>
        </p:nvGrpSpPr>
        <p:grpSpPr>
          <a:xfrm>
            <a:off x="4874101" y="4725144"/>
            <a:ext cx="1332595" cy="731399"/>
            <a:chOff x="2627892" y="4509120"/>
            <a:chExt cx="1303598" cy="792088"/>
          </a:xfrm>
        </p:grpSpPr>
        <p:sp>
          <p:nvSpPr>
            <p:cNvPr id="102" name="Magnetni disk 101"/>
            <p:cNvSpPr/>
            <p:nvPr/>
          </p:nvSpPr>
          <p:spPr>
            <a:xfrm>
              <a:off x="2650415" y="4509120"/>
              <a:ext cx="1224136" cy="792088"/>
            </a:xfrm>
            <a:prstGeom prst="flowChartMagneticDisk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3" name="PoljeZBesedilom 102"/>
            <p:cNvSpPr txBox="1"/>
            <p:nvPr/>
          </p:nvSpPr>
          <p:spPr>
            <a:xfrm>
              <a:off x="2627892" y="4786915"/>
              <a:ext cx="1303598" cy="471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Nesprejeti</a:t>
              </a:r>
            </a:p>
          </p:txBody>
        </p:sp>
      </p:grpSp>
      <p:cxnSp>
        <p:nvCxnSpPr>
          <p:cNvPr id="35860" name="Raven puščični povezovalnik 35859"/>
          <p:cNvCxnSpPr>
            <a:stCxn id="61" idx="2"/>
            <a:endCxn id="102" idx="1"/>
          </p:cNvCxnSpPr>
          <p:nvPr/>
        </p:nvCxnSpPr>
        <p:spPr>
          <a:xfrm flipH="1">
            <a:off x="5522808" y="4313365"/>
            <a:ext cx="5305" cy="411779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Kolenski povezovalnik 115"/>
          <p:cNvCxnSpPr>
            <a:stCxn id="7" idx="2"/>
            <a:endCxn id="39" idx="1"/>
          </p:cNvCxnSpPr>
          <p:nvPr/>
        </p:nvCxnSpPr>
        <p:spPr>
          <a:xfrm rot="16200000" flipH="1">
            <a:off x="1591455" y="4000282"/>
            <a:ext cx="3933139" cy="343798"/>
          </a:xfrm>
          <a:prstGeom prst="bentConnector2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66" name="Skupina 35865"/>
          <p:cNvGrpSpPr/>
          <p:nvPr/>
        </p:nvGrpSpPr>
        <p:grpSpPr>
          <a:xfrm>
            <a:off x="20437" y="5196807"/>
            <a:ext cx="2640526" cy="1040505"/>
            <a:chOff x="249496" y="5394712"/>
            <a:chExt cx="2441843" cy="1040505"/>
          </a:xfrm>
          <a:solidFill>
            <a:schemeClr val="bg1">
              <a:lumMod val="85000"/>
            </a:schemeClr>
          </a:solidFill>
        </p:grpSpPr>
        <p:sp>
          <p:nvSpPr>
            <p:cNvPr id="35865" name="Trak 1 35864"/>
            <p:cNvSpPr/>
            <p:nvPr/>
          </p:nvSpPr>
          <p:spPr>
            <a:xfrm>
              <a:off x="249496" y="5394712"/>
              <a:ext cx="2441843" cy="1040505"/>
            </a:xfrm>
            <a:prstGeom prst="ribbon2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21" name="PoljeZBesedilom 120"/>
            <p:cNvSpPr txBox="1"/>
            <p:nvPr/>
          </p:nvSpPr>
          <p:spPr>
            <a:xfrm rot="538609">
              <a:off x="564482" y="5523883"/>
              <a:ext cx="18609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VPIS na </a:t>
              </a:r>
              <a:r>
                <a:rPr lang="sl-SI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VZ</a:t>
              </a:r>
              <a:endPara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sl-SI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 2.do 17.08.</a:t>
              </a:r>
            </a:p>
          </p:txBody>
        </p:sp>
      </p:grpSp>
      <p:grpSp>
        <p:nvGrpSpPr>
          <p:cNvPr id="123" name="Skupina 122"/>
          <p:cNvGrpSpPr/>
          <p:nvPr/>
        </p:nvGrpSpPr>
        <p:grpSpPr>
          <a:xfrm>
            <a:off x="265979" y="2972201"/>
            <a:ext cx="1836261" cy="1518213"/>
            <a:chOff x="475294" y="1196752"/>
            <a:chExt cx="1653405" cy="1296144"/>
          </a:xfrm>
          <a:solidFill>
            <a:schemeClr val="bg1">
              <a:lumMod val="85000"/>
            </a:schemeClr>
          </a:solidFill>
        </p:grpSpPr>
        <p:sp>
          <p:nvSpPr>
            <p:cNvPr id="124" name="Pergament 1 123"/>
            <p:cNvSpPr/>
            <p:nvPr/>
          </p:nvSpPr>
          <p:spPr>
            <a:xfrm>
              <a:off x="475294" y="1196752"/>
              <a:ext cx="1647194" cy="1296144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25" name="PoljeZBesedilom 124"/>
            <p:cNvSpPr txBox="1"/>
            <p:nvPr/>
          </p:nvSpPr>
          <p:spPr>
            <a:xfrm rot="511523">
              <a:off x="514898" y="1457798"/>
              <a:ext cx="1613801" cy="1024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Sklep o rez. izbirnega postopka</a:t>
              </a:r>
            </a:p>
            <a:p>
              <a:pPr algn="ctr"/>
              <a:r>
                <a:rPr lang="sl-SI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 30.07.</a:t>
              </a:r>
            </a:p>
          </p:txBody>
        </p:sp>
      </p:grpSp>
      <p:sp>
        <p:nvSpPr>
          <p:cNvPr id="35867" name="PoljeZBesedilom 35866"/>
          <p:cNvSpPr txBox="1"/>
          <p:nvPr/>
        </p:nvSpPr>
        <p:spPr>
          <a:xfrm>
            <a:off x="4407333" y="1266652"/>
            <a:ext cx="46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DA</a:t>
            </a:r>
          </a:p>
        </p:txBody>
      </p:sp>
      <p:sp>
        <p:nvSpPr>
          <p:cNvPr id="127" name="PoljeZBesedilom 126"/>
          <p:cNvSpPr txBox="1"/>
          <p:nvPr/>
        </p:nvSpPr>
        <p:spPr>
          <a:xfrm>
            <a:off x="8264357" y="1361195"/>
            <a:ext cx="46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DA</a:t>
            </a:r>
          </a:p>
        </p:txBody>
      </p:sp>
      <p:sp>
        <p:nvSpPr>
          <p:cNvPr id="128" name="PoljeZBesedilom 127"/>
          <p:cNvSpPr txBox="1"/>
          <p:nvPr/>
        </p:nvSpPr>
        <p:spPr>
          <a:xfrm>
            <a:off x="7709822" y="2492896"/>
            <a:ext cx="46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DA</a:t>
            </a:r>
          </a:p>
        </p:txBody>
      </p:sp>
      <p:sp>
        <p:nvSpPr>
          <p:cNvPr id="129" name="PoljeZBesedilom 128"/>
          <p:cNvSpPr txBox="1"/>
          <p:nvPr/>
        </p:nvSpPr>
        <p:spPr>
          <a:xfrm>
            <a:off x="6993816" y="3645024"/>
            <a:ext cx="46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DA</a:t>
            </a:r>
          </a:p>
        </p:txBody>
      </p:sp>
      <p:sp>
        <p:nvSpPr>
          <p:cNvPr id="130" name="PoljeZBesedilom 129"/>
          <p:cNvSpPr txBox="1"/>
          <p:nvPr/>
        </p:nvSpPr>
        <p:spPr>
          <a:xfrm>
            <a:off x="3322265" y="2149383"/>
            <a:ext cx="46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NE</a:t>
            </a:r>
          </a:p>
        </p:txBody>
      </p:sp>
      <p:sp>
        <p:nvSpPr>
          <p:cNvPr id="131" name="PoljeZBesedilom 130"/>
          <p:cNvSpPr txBox="1"/>
          <p:nvPr/>
        </p:nvSpPr>
        <p:spPr>
          <a:xfrm>
            <a:off x="6204115" y="2098873"/>
            <a:ext cx="46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NE</a:t>
            </a:r>
          </a:p>
        </p:txBody>
      </p:sp>
      <p:sp>
        <p:nvSpPr>
          <p:cNvPr id="132" name="PoljeZBesedilom 131"/>
          <p:cNvSpPr txBox="1"/>
          <p:nvPr/>
        </p:nvSpPr>
        <p:spPr>
          <a:xfrm>
            <a:off x="5106964" y="3261160"/>
            <a:ext cx="46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NE</a:t>
            </a:r>
          </a:p>
        </p:txBody>
      </p:sp>
      <p:sp>
        <p:nvSpPr>
          <p:cNvPr id="133" name="PoljeZBesedilom 132"/>
          <p:cNvSpPr txBox="1"/>
          <p:nvPr/>
        </p:nvSpPr>
        <p:spPr>
          <a:xfrm>
            <a:off x="5060508" y="4283804"/>
            <a:ext cx="46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NE</a:t>
            </a:r>
          </a:p>
        </p:txBody>
      </p:sp>
      <p:sp>
        <p:nvSpPr>
          <p:cNvPr id="35869" name="Puščica dol 35868"/>
          <p:cNvSpPr/>
          <p:nvPr/>
        </p:nvSpPr>
        <p:spPr>
          <a:xfrm>
            <a:off x="1097343" y="4575533"/>
            <a:ext cx="284817" cy="4813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37" name="Puščica dol 136"/>
          <p:cNvSpPr/>
          <p:nvPr/>
        </p:nvSpPr>
        <p:spPr>
          <a:xfrm>
            <a:off x="1029428" y="2254844"/>
            <a:ext cx="284817" cy="6157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0" name="Navzgor ukrivljena puščica 39"/>
          <p:cNvSpPr/>
          <p:nvPr/>
        </p:nvSpPr>
        <p:spPr>
          <a:xfrm rot="1402655" flipH="1" flipV="1">
            <a:off x="1848854" y="3591954"/>
            <a:ext cx="3048470" cy="967103"/>
          </a:xfrm>
          <a:prstGeom prst="curvedUpArrow">
            <a:avLst>
              <a:gd name="adj1" fmla="val 25000"/>
              <a:gd name="adj2" fmla="val 53439"/>
              <a:gd name="adj3" fmla="val 64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42" name="PoljeZBesedilom 141"/>
          <p:cNvSpPr txBox="1"/>
          <p:nvPr/>
        </p:nvSpPr>
        <p:spPr>
          <a:xfrm>
            <a:off x="6445833" y="5590325"/>
            <a:ext cx="46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DA</a:t>
            </a:r>
          </a:p>
        </p:txBody>
      </p:sp>
    </p:spTree>
    <p:extLst>
      <p:ext uri="{BB962C8B-B14F-4D97-AF65-F5344CB8AC3E}">
        <p14:creationId xmlns:p14="http://schemas.microsoft.com/office/powerpoint/2010/main" val="4168923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2" grpId="0" animBg="1"/>
      <p:bldP spid="74" grpId="0" animBg="1"/>
      <p:bldP spid="35867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35869" grpId="0" animBg="1"/>
      <p:bldP spid="137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4525" cy="744365"/>
          </a:xfrm>
        </p:spPr>
        <p:txBody>
          <a:bodyPr anchor="t"/>
          <a:lstStyle/>
          <a:p>
            <a:pPr eaLnBrk="1" hangingPunct="1"/>
            <a:r>
              <a:rPr lang="sl-SI" altLang="sl-SI" dirty="0"/>
              <a:t>1. PRIJAVNI ROK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146367"/>
              </p:ext>
            </p:extLst>
          </p:nvPr>
        </p:nvGraphicFramePr>
        <p:xfrm>
          <a:off x="510708" y="1019002"/>
          <a:ext cx="8064126" cy="433923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51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2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782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>
                          <a:latin typeface="Century Gothic" pitchFamily="34" charset="0"/>
                        </a:rPr>
                        <a:t>Datum</a:t>
                      </a:r>
                    </a:p>
                  </a:txBody>
                  <a:tcPr marL="91432" marR="91432" marT="45713" marB="45713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>
                          <a:latin typeface="Century Gothic" pitchFamily="34" charset="0"/>
                        </a:rPr>
                        <a:t>Dogodek</a:t>
                      </a:r>
                    </a:p>
                  </a:txBody>
                  <a:tcPr marL="91432" marR="91432" marT="45713" marB="45713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502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>
                          <a:latin typeface="Century Gothic" pitchFamily="34" charset="0"/>
                        </a:rPr>
                        <a:t>do 5. aprila 2021</a:t>
                      </a:r>
                    </a:p>
                  </a:txBody>
                  <a:tcPr marL="91432" marR="91432" marT="45745" marB="45745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aseline="0" dirty="0">
                          <a:latin typeface="Century Gothic" pitchFamily="34" charset="0"/>
                        </a:rPr>
                        <a:t>Omejitev vpisa – potrjena na Vlada RS </a:t>
                      </a:r>
                      <a:endParaRPr lang="sl-SI" sz="1600" dirty="0">
                        <a:latin typeface="Century Gothic" pitchFamily="34" charset="0"/>
                      </a:endParaRPr>
                    </a:p>
                  </a:txBody>
                  <a:tcPr marL="91432" marR="91432" marT="45745" marB="457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294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>
                          <a:latin typeface="Century Gothic" pitchFamily="34" charset="0"/>
                        </a:rPr>
                        <a:t>do 5. aprila 2021</a:t>
                      </a:r>
                    </a:p>
                  </a:txBody>
                  <a:tcPr marL="91432" marR="91432" marT="45745" marB="45745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Sklepanje o povečanju števila razpisanih vpisnih mest </a:t>
                      </a:r>
                    </a:p>
                  </a:txBody>
                  <a:tcPr marL="91432" marR="91432" marT="45745" marB="457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25856047"/>
                  </a:ext>
                </a:extLst>
              </a:tr>
              <a:tr h="594229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>
                          <a:latin typeface="Century Gothic" pitchFamily="34" charset="0"/>
                        </a:rPr>
                        <a:t>Najmanj 5 dni pred spomlad. Rokom</a:t>
                      </a:r>
                    </a:p>
                  </a:txBody>
                  <a:tcPr marL="91432" marR="91432" marT="45713" marB="45713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latin typeface="Century Gothic" pitchFamily="34" charset="0"/>
                        </a:rPr>
                        <a:t>Preizkusi</a:t>
                      </a:r>
                      <a:r>
                        <a:rPr lang="sl-SI" sz="1600" baseline="0" dirty="0">
                          <a:latin typeface="Century Gothic" pitchFamily="34" charset="0"/>
                        </a:rPr>
                        <a:t> nadarjenosti (kjer je to zahtevano)</a:t>
                      </a:r>
                      <a:endParaRPr lang="sl-SI" sz="1600" dirty="0">
                        <a:latin typeface="Century Gothic" pitchFamily="34" charset="0"/>
                      </a:endParaRPr>
                    </a:p>
                  </a:txBody>
                  <a:tcPr marL="91432" marR="91432" marT="45713" marB="45713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209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>
                          <a:latin typeface="Century Gothic" pitchFamily="34" charset="0"/>
                        </a:rPr>
                        <a:t>24.06. – 09.07. 2021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1" dirty="0">
                          <a:latin typeface="Century Gothic" pitchFamily="34" charset="0"/>
                        </a:rPr>
                        <a:t>21. MAJ (UL AG)</a:t>
                      </a:r>
                    </a:p>
                  </a:txBody>
                  <a:tcPr marL="91432" marR="91432" marT="45713" marB="45713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latin typeface="Century Gothic" pitchFamily="34" charset="0"/>
                        </a:rPr>
                        <a:t>Spomlad. rok </a:t>
                      </a:r>
                      <a:r>
                        <a:rPr lang="sl-SI" sz="1600" dirty="0" err="1">
                          <a:latin typeface="Century Gothic" pitchFamily="34" charset="0"/>
                        </a:rPr>
                        <a:t>opravlj</a:t>
                      </a:r>
                      <a:r>
                        <a:rPr lang="sl-SI" sz="1600" dirty="0">
                          <a:latin typeface="Century Gothic" pitchFamily="34" charset="0"/>
                        </a:rPr>
                        <a:t>. preizkusov</a:t>
                      </a:r>
                      <a:r>
                        <a:rPr lang="sl-SI" sz="1600" baseline="0" dirty="0">
                          <a:latin typeface="Century Gothic" pitchFamily="34" charset="0"/>
                        </a:rPr>
                        <a:t> nadarjenosti </a:t>
                      </a:r>
                      <a:endParaRPr lang="sl-SI" sz="1600" dirty="0">
                        <a:latin typeface="Century Gothic" pitchFamily="34" charset="0"/>
                      </a:endParaRPr>
                    </a:p>
                  </a:txBody>
                  <a:tcPr marL="91432" marR="91432" marT="45713" marB="45713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468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do 30.07. 2021</a:t>
                      </a:r>
                    </a:p>
                  </a:txBody>
                  <a:tcPr marL="91432" marR="91432" marT="45713" marB="45713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Sklep o rezultatu izbirnega postopka</a:t>
                      </a:r>
                    </a:p>
                  </a:txBody>
                  <a:tcPr marL="91432" marR="91432" marT="45713" marB="45713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468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02.08.</a:t>
                      </a:r>
                      <a:r>
                        <a:rPr lang="sl-SI" sz="1600" b="1" baseline="0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 – 17.08. 2021</a:t>
                      </a:r>
                      <a:endParaRPr lang="sl-SI" sz="16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L="91432" marR="91432" marT="45713" marB="45713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Vpis v prvi letnik</a:t>
                      </a:r>
                    </a:p>
                  </a:txBody>
                  <a:tcPr marL="91432" marR="91432" marT="45713" marB="45713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193">
                <a:tc>
                  <a:txBody>
                    <a:bodyPr/>
                    <a:lstStyle/>
                    <a:p>
                      <a:pPr algn="ctr"/>
                      <a:r>
                        <a:rPr lang="sl-SI" sz="1000" b="1" dirty="0">
                          <a:latin typeface="Century Gothic" pitchFamily="34" charset="0"/>
                        </a:rPr>
                        <a:t>do 15. 08. 2021</a:t>
                      </a:r>
                    </a:p>
                  </a:txBody>
                  <a:tcPr marL="91432" marR="91432" marT="45713" marB="45713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l-SI" sz="1000" dirty="0">
                          <a:latin typeface="Century Gothic" pitchFamily="34" charset="0"/>
                        </a:rPr>
                        <a:t>Pritožbeni rok</a:t>
                      </a:r>
                    </a:p>
                  </a:txBody>
                  <a:tcPr marL="91432" marR="91432" marT="45713" marB="45713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1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1" dirty="0">
                          <a:latin typeface="Century Gothic" pitchFamily="34" charset="0"/>
                        </a:rPr>
                        <a:t>do 30. 09. 2021</a:t>
                      </a:r>
                    </a:p>
                  </a:txBody>
                  <a:tcPr marL="91432" marR="91432" marT="45713" marB="45713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>
                          <a:latin typeface="Century Gothic" pitchFamily="34" charset="0"/>
                        </a:rPr>
                        <a:t>VPIS naknadno prejetih po 1. prijavnem roku</a:t>
                      </a:r>
                      <a:endParaRPr lang="sl-SI" sz="1000" dirty="0">
                        <a:latin typeface="Century Gothic" pitchFamily="34" charset="0"/>
                      </a:endParaRPr>
                    </a:p>
                  </a:txBody>
                  <a:tcPr marL="91432" marR="91432" marT="45713" marB="45713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689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531177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2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606AD5D-D579-424B-A8D8-C339EAC687E9}" type="slidenum">
              <a:rPr lang="sl-SI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sl-SI">
              <a:solidFill>
                <a:schemeClr val="bg1"/>
              </a:solidFill>
            </a:endParaRPr>
          </a:p>
        </p:txBody>
      </p:sp>
      <p:pic>
        <p:nvPicPr>
          <p:cNvPr id="3689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384800"/>
            <a:ext cx="145256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6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06" r="7506"/>
          <a:stretch>
            <a:fillRect/>
          </a:stretch>
        </p:blipFill>
        <p:spPr bwMode="auto">
          <a:xfrm>
            <a:off x="5799138" y="5384800"/>
            <a:ext cx="165258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7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84800"/>
            <a:ext cx="172561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8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384800"/>
            <a:ext cx="11525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06893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515937" y="113346"/>
            <a:ext cx="6994525" cy="815834"/>
          </a:xfrm>
        </p:spPr>
        <p:txBody>
          <a:bodyPr/>
          <a:lstStyle/>
          <a:p>
            <a:pPr eaLnBrk="1" hangingPunct="1"/>
            <a:r>
              <a:rPr lang="sl-SI" altLang="sl-SI" dirty="0"/>
              <a:t>2. PRIJAVNI ROK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881516"/>
              </p:ext>
            </p:extLst>
          </p:nvPr>
        </p:nvGraphicFramePr>
        <p:xfrm>
          <a:off x="683568" y="1124744"/>
          <a:ext cx="8280920" cy="395690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475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163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>
                          <a:latin typeface="Century Gothic" pitchFamily="34" charset="0"/>
                        </a:rPr>
                        <a:t>Datum</a:t>
                      </a:r>
                    </a:p>
                  </a:txBody>
                  <a:tcPr marL="91448" marR="91448" marT="45689" marB="45689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>
                          <a:latin typeface="Century Gothic" pitchFamily="34" charset="0"/>
                        </a:rPr>
                        <a:t>Dogodek</a:t>
                      </a:r>
                    </a:p>
                  </a:txBody>
                  <a:tcPr marL="91448" marR="91448" marT="45689" marB="4568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874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>
                          <a:latin typeface="Century Gothic" pitchFamily="34" charset="0"/>
                        </a:rPr>
                        <a:t>19. 08. 2021</a:t>
                      </a:r>
                    </a:p>
                  </a:txBody>
                  <a:tcPr marL="91448" marR="91448" marT="45689" marB="45689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latin typeface="Century Gothic" pitchFamily="34" charset="0"/>
                        </a:rPr>
                        <a:t>Objava prostih mest za drugi prijavni rok</a:t>
                      </a:r>
                    </a:p>
                  </a:txBody>
                  <a:tcPr marL="91448" marR="91448" marT="45689" marB="456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9239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>
                          <a:latin typeface="Century Gothic" pitchFamily="34" charset="0"/>
                        </a:rPr>
                        <a:t>20.08.</a:t>
                      </a:r>
                      <a:r>
                        <a:rPr lang="sl-SI" sz="1600" b="1" baseline="0" dirty="0">
                          <a:latin typeface="Century Gothic" pitchFamily="34" charset="0"/>
                        </a:rPr>
                        <a:t> – 27.08. 2021</a:t>
                      </a:r>
                      <a:endParaRPr lang="sl-SI" sz="1600" b="1" dirty="0">
                        <a:latin typeface="Century Gothic" pitchFamily="34" charset="0"/>
                      </a:endParaRPr>
                    </a:p>
                  </a:txBody>
                  <a:tcPr marL="91448" marR="91448" marT="45689" marB="45689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l-SI" sz="1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  <a:p>
                      <a:pPr algn="l"/>
                      <a:r>
                        <a:rPr lang="sl-SI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Druga prijava </a:t>
                      </a:r>
                      <a:r>
                        <a:rPr lang="sl-SI" sz="1800" b="1" baseline="0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=&gt; </a:t>
                      </a:r>
                      <a:r>
                        <a:rPr lang="sl-SI" sz="1800" b="1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E-prijava </a:t>
                      </a:r>
                      <a:r>
                        <a:rPr lang="sl-SI" sz="1800" b="1" baseline="0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(eVŠ)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(1. želja, 2. želja, 3. želja) </a:t>
                      </a:r>
                      <a:r>
                        <a:rPr lang="sl-SI" sz="1600" b="0" i="0" u="sng" strike="noStrike" kern="1200" baseline="0" dirty="0">
                          <a:solidFill>
                            <a:srgbClr val="1B56FD"/>
                          </a:solidFill>
                          <a:latin typeface="+mn-lt"/>
                          <a:ea typeface="+mn-ea"/>
                          <a:cs typeface="+mn-cs"/>
                        </a:rPr>
                        <a:t>http://portal.evs.gov.si/prijava.</a:t>
                      </a:r>
                      <a:endParaRPr lang="sl-SI" sz="1600" b="1" u="sng" dirty="0">
                        <a:solidFill>
                          <a:srgbClr val="1B56FD"/>
                        </a:solidFill>
                        <a:latin typeface="Century Gothic" pitchFamily="34" charset="0"/>
                      </a:endParaRPr>
                    </a:p>
                    <a:p>
                      <a:pPr algn="ctr"/>
                      <a:endParaRPr lang="sl-SI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drugem prijavnem roku se na še prosta vpisna mesta lahko prijavijo kandidati, ki se niso prijavili v prvem prijavnem roku ali se niso uvrstili v nobenega od v prvi prijavi naštetih študijskih programov ali se niso vpisali v študijski program, v katerega so bili sprejeti v prvem prijavnem roku, oziroma so se iz tega študijskega programa izpisali do vključno 17. 8. 2020.</a:t>
                      </a:r>
                    </a:p>
                  </a:txBody>
                  <a:tcPr marL="91448" marR="91448" marT="45689" marB="456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874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>
                          <a:latin typeface="Century Gothic" pitchFamily="34" charset="0"/>
                        </a:rPr>
                        <a:t>22.09. 2021</a:t>
                      </a:r>
                    </a:p>
                  </a:txBody>
                  <a:tcPr marL="91448" marR="91448" marT="45689" marB="45689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Century Gothic" pitchFamily="34" charset="0"/>
                        </a:rPr>
                        <a:t>SKLEP O REZULTATU IZBIRNEGA POSTOPKA, VPIS</a:t>
                      </a:r>
                      <a:endParaRPr lang="sl-SI" sz="1600" dirty="0">
                        <a:latin typeface="Century Gothic" pitchFamily="34" charset="0"/>
                      </a:endParaRPr>
                    </a:p>
                  </a:txBody>
                  <a:tcPr marL="91448" marR="91448" marT="45689" marB="456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813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>
                          <a:latin typeface="Century Gothic" pitchFamily="34" charset="0"/>
                        </a:rPr>
                        <a:t>24.09.</a:t>
                      </a:r>
                      <a:r>
                        <a:rPr lang="sl-SI" sz="1600" b="1" baseline="0" dirty="0">
                          <a:latin typeface="Century Gothic" pitchFamily="34" charset="0"/>
                        </a:rPr>
                        <a:t> – 30.09. 2021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91448" marR="91448" marT="45689" marB="45689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600" b="0" i="0" dirty="0">
                          <a:latin typeface="Century Gothic" pitchFamily="34" charset="0"/>
                        </a:rPr>
                        <a:t>SPREJETI - VPIS</a:t>
                      </a:r>
                    </a:p>
                  </a:txBody>
                  <a:tcPr marL="91448" marR="91448" marT="45689" marB="456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79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531177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3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E036EDD1-6AE9-4FE1-AF10-CC9B06447589}" type="slidenum">
              <a:rPr lang="sl-SI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sl-SI">
              <a:solidFill>
                <a:schemeClr val="bg1"/>
              </a:solidFill>
            </a:endParaRPr>
          </a:p>
        </p:txBody>
      </p:sp>
      <p:pic>
        <p:nvPicPr>
          <p:cNvPr id="3791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5384800"/>
            <a:ext cx="14732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4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5384800"/>
            <a:ext cx="14446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5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5384800"/>
            <a:ext cx="14224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6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384800"/>
            <a:ext cx="17351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151688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994525" cy="1410803"/>
          </a:xfrm>
        </p:spPr>
        <p:txBody>
          <a:bodyPr/>
          <a:lstStyle/>
          <a:p>
            <a:pPr eaLnBrk="1" hangingPunct="1"/>
            <a:r>
              <a:rPr lang="pl-PL" b="1" dirty="0"/>
              <a:t>Prijavni rok za zapolnitev prostih mest </a:t>
            </a:r>
            <a:r>
              <a:rPr lang="pl-PL" sz="2800" b="1" dirty="0"/>
              <a:t>(„3. rok”)</a:t>
            </a:r>
            <a:endParaRPr lang="sl-SI" altLang="sl-SI" sz="2800" b="1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203215"/>
              </p:ext>
            </p:extLst>
          </p:nvPr>
        </p:nvGraphicFramePr>
        <p:xfrm>
          <a:off x="611560" y="1988840"/>
          <a:ext cx="8208912" cy="259228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6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615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>
                          <a:latin typeface="Century Gothic" pitchFamily="34" charset="0"/>
                        </a:rPr>
                        <a:t>Datum</a:t>
                      </a:r>
                    </a:p>
                  </a:txBody>
                  <a:tcPr marL="91448" marR="91448" marT="45689" marB="45689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>
                          <a:latin typeface="Century Gothic" pitchFamily="34" charset="0"/>
                        </a:rPr>
                        <a:t>Dogodek</a:t>
                      </a:r>
                    </a:p>
                  </a:txBody>
                  <a:tcPr marL="91448" marR="91448" marT="45689" marB="4568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3673">
                <a:tc>
                  <a:txBody>
                    <a:bodyPr/>
                    <a:lstStyle/>
                    <a:p>
                      <a:pPr algn="ctr"/>
                      <a:r>
                        <a:rPr lang="sl-SI" b="1" dirty="0">
                          <a:solidFill>
                            <a:srgbClr val="C00000"/>
                          </a:solidFill>
                        </a:rPr>
                        <a:t>23.09.</a:t>
                      </a:r>
                      <a:r>
                        <a:rPr lang="sl-SI" b="1" baseline="0" dirty="0">
                          <a:solidFill>
                            <a:srgbClr val="C00000"/>
                          </a:solidFill>
                        </a:rPr>
                        <a:t> - 24.09. 2021</a:t>
                      </a:r>
                    </a:p>
                    <a:p>
                      <a:pPr algn="ctr"/>
                      <a:r>
                        <a:rPr lang="sl-SI" b="1" baseline="0" dirty="0">
                          <a:solidFill>
                            <a:srgbClr val="C00000"/>
                          </a:solidFill>
                        </a:rPr>
                        <a:t>do 12. ure</a:t>
                      </a:r>
                      <a:endParaRPr lang="sl-SI" b="1" dirty="0">
                        <a:solidFill>
                          <a:srgbClr val="C00000"/>
                        </a:solidFill>
                      </a:endParaRPr>
                    </a:p>
                  </a:txBody>
                  <a:tcPr marL="91448" marR="91448" marT="45689" marB="45689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l-PL" sz="2200" b="1" kern="120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Prijavni rok za zapolnitev prostih mest </a:t>
                      </a:r>
                      <a:r>
                        <a:rPr lang="pl-PL" sz="1600" b="0" kern="120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(3. rok)</a:t>
                      </a:r>
                    </a:p>
                    <a:p>
                      <a:endParaRPr lang="sl-SI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sl-SI" sz="1200" b="1" u="sng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 tem roku se na še prosta vpisna mesta lahko prijavijo: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kandidati, ki se niso prijavili v prvem ali drugem prijavnem roku</a:t>
                      </a:r>
                      <a:r>
                        <a:rPr lang="sl-SI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kandidati</a:t>
                      </a:r>
                      <a:r>
                        <a:rPr lang="sl-SI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ki so oddali prvo ali drugo prijavo in se v izbirnem postopku tekočega leta </a:t>
                      </a:r>
                      <a:r>
                        <a:rPr lang="sl-SI" sz="12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niso uvrstili v nobenega od v prijavi naštetih študijskih prog.</a:t>
                      </a:r>
                      <a:r>
                        <a:rPr lang="sl-SI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kandidati</a:t>
                      </a:r>
                      <a:r>
                        <a:rPr lang="sl-SI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sprejeti v prvem ali drugem prijavnem roku </a:t>
                      </a:r>
                      <a:r>
                        <a:rPr lang="sl-SI" sz="12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 študijski program, ki se ne bo izvajal</a:t>
                      </a:r>
                      <a:r>
                        <a:rPr lang="sl-SI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pl-PL" sz="1600" kern="1200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8" marR="91448" marT="45689" marB="456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79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531177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3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E036EDD1-6AE9-4FE1-AF10-CC9B06447589}" type="slidenum">
              <a:rPr lang="sl-SI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sl-SI">
              <a:solidFill>
                <a:schemeClr val="bg1"/>
              </a:solidFill>
            </a:endParaRPr>
          </a:p>
        </p:txBody>
      </p:sp>
      <p:pic>
        <p:nvPicPr>
          <p:cNvPr id="3791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5384800"/>
            <a:ext cx="14732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4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5384800"/>
            <a:ext cx="14446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5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5384800"/>
            <a:ext cx="14224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6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384800"/>
            <a:ext cx="17351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59603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UNIVERZA V MARIBORU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384502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Leta 1859 Anton Martin Slomšek prenese sedež škofije iz St. Andraža v Maribor in ustanovi bogoslovno učiteljišče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1961 ustanovljeno Združenje visokošolskih zavodov Maribor, neposredni predhodnik Univerze v Mariboru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1975 se Združenje visokošolskih zavodov (6 visokošolskih zavodov) oblikuje v Univerzo v Mariboru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Univerza v Mariboru danes: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b="1" dirty="0"/>
              <a:t>17 fakultet (različne lokacije)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b="1" dirty="0"/>
              <a:t>več kot 13.500 študentov  (</a:t>
            </a:r>
            <a:r>
              <a:rPr lang="sl-SI" b="1" dirty="0" err="1"/>
              <a:t>dod</a:t>
            </a:r>
            <a:r>
              <a:rPr lang="sl-SI" b="1" dirty="0"/>
              <a:t>. 9.500, pod. 4.000)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b="1" dirty="0"/>
              <a:t>več kot 1800 zaposlenih</a:t>
            </a:r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5543550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16575"/>
            <a:ext cx="153511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616575"/>
            <a:ext cx="1719263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5616575"/>
            <a:ext cx="1731963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5616575"/>
            <a:ext cx="116998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F8664FA-AFCF-4689-8D9B-B84D1D234C6F}" type="slidenum">
              <a:rPr lang="sl-SI" altLang="sl-SI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sl-SI" altLang="sl-S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3913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11560" y="1417638"/>
            <a:ext cx="6994525" cy="2731442"/>
          </a:xfrm>
        </p:spPr>
        <p:txBody>
          <a:bodyPr/>
          <a:lstStyle/>
          <a:p>
            <a:pPr eaLnBrk="1" hangingPunct="1"/>
            <a:r>
              <a:rPr lang="sl-SI" altLang="sl-SI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IZPOLNITI PRIJAVO ???</a:t>
            </a: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531177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704E08E-FBB3-4BFB-BB8E-7EA71537198B}" type="slidenum">
              <a:rPr lang="sl-SI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sl-SI">
              <a:solidFill>
                <a:schemeClr val="bg1"/>
              </a:solidFill>
            </a:endParaRPr>
          </a:p>
        </p:txBody>
      </p:sp>
      <p:pic>
        <p:nvPicPr>
          <p:cNvPr id="922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84800"/>
            <a:ext cx="76676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384800"/>
            <a:ext cx="17272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5384800"/>
            <a:ext cx="172561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5384800"/>
            <a:ext cx="153511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723808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692" y="60960"/>
            <a:ext cx="8510875" cy="792088"/>
          </a:xfrm>
        </p:spPr>
        <p:txBody>
          <a:bodyPr/>
          <a:lstStyle/>
          <a:p>
            <a:pPr algn="ctr"/>
            <a:r>
              <a:rPr lang="sl-SI" sz="3200" dirty="0"/>
              <a:t>KAKO IZPOLNIM PRIJAVO ???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301839" y="961530"/>
            <a:ext cx="2790443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u="sng" dirty="0">
                <a:solidFill>
                  <a:srgbClr val="002060"/>
                </a:solidFill>
              </a:rPr>
              <a:t>IGOR B</a:t>
            </a:r>
            <a:r>
              <a:rPr lang="sl-SI" b="1" dirty="0">
                <a:solidFill>
                  <a:srgbClr val="002060"/>
                </a:solidFill>
              </a:rPr>
              <a:t>.</a:t>
            </a:r>
          </a:p>
          <a:p>
            <a:r>
              <a:rPr lang="sl-SI" sz="1600" dirty="0">
                <a:solidFill>
                  <a:srgbClr val="002060"/>
                </a:solidFill>
              </a:rPr>
              <a:t>3. letnik = 2</a:t>
            </a:r>
          </a:p>
          <a:p>
            <a:r>
              <a:rPr lang="sl-SI" sz="1600" dirty="0">
                <a:solidFill>
                  <a:srgbClr val="002060"/>
                </a:solidFill>
              </a:rPr>
              <a:t>4. letnik = 2</a:t>
            </a:r>
          </a:p>
          <a:p>
            <a:r>
              <a:rPr lang="sl-SI" sz="1600" dirty="0">
                <a:solidFill>
                  <a:srgbClr val="002060"/>
                </a:solidFill>
              </a:rPr>
              <a:t>Matura = 10 točk </a:t>
            </a:r>
            <a:r>
              <a:rPr lang="sl-SI" sz="1600" b="1" dirty="0">
                <a:solidFill>
                  <a:srgbClr val="C00000"/>
                </a:solidFill>
              </a:rPr>
              <a:t>=&gt; 40točk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5082121" y="882188"/>
            <a:ext cx="2667784" cy="1200329"/>
          </a:xfrm>
          <a:prstGeom prst="rect">
            <a:avLst/>
          </a:prstGeom>
          <a:gradFill>
            <a:gsLst>
              <a:gs pos="89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u="sng" dirty="0">
                <a:solidFill>
                  <a:schemeClr val="bg1"/>
                </a:solidFill>
              </a:rPr>
              <a:t>PETRA K</a:t>
            </a:r>
            <a:r>
              <a:rPr lang="sl-SI" b="1" dirty="0">
                <a:solidFill>
                  <a:schemeClr val="bg1"/>
                </a:solidFill>
              </a:rPr>
              <a:t>.</a:t>
            </a:r>
          </a:p>
          <a:p>
            <a:r>
              <a:rPr lang="sl-SI" sz="1600" dirty="0">
                <a:solidFill>
                  <a:schemeClr val="bg1"/>
                </a:solidFill>
              </a:rPr>
              <a:t>3. letnik = 3</a:t>
            </a:r>
          </a:p>
          <a:p>
            <a:r>
              <a:rPr lang="sl-SI" sz="1600" dirty="0">
                <a:solidFill>
                  <a:schemeClr val="bg1"/>
                </a:solidFill>
              </a:rPr>
              <a:t>4. letnik = 4</a:t>
            </a:r>
          </a:p>
          <a:p>
            <a:r>
              <a:rPr lang="sl-SI" sz="1600" dirty="0">
                <a:solidFill>
                  <a:schemeClr val="bg1"/>
                </a:solidFill>
              </a:rPr>
              <a:t>Matura = 20 točk </a:t>
            </a:r>
            <a:r>
              <a:rPr lang="sl-SI" sz="1600" b="1" dirty="0">
                <a:solidFill>
                  <a:schemeClr val="bg1"/>
                </a:solidFill>
              </a:rPr>
              <a:t>=&gt;</a:t>
            </a:r>
            <a:r>
              <a:rPr lang="sl-SI" sz="1600" b="1" dirty="0">
                <a:solidFill>
                  <a:srgbClr val="C00000"/>
                </a:solidFill>
              </a:rPr>
              <a:t> 76točk</a:t>
            </a:r>
          </a:p>
        </p:txBody>
      </p:sp>
      <p:sp>
        <p:nvSpPr>
          <p:cNvPr id="11" name="Dokument 10"/>
          <p:cNvSpPr/>
          <p:nvPr/>
        </p:nvSpPr>
        <p:spPr>
          <a:xfrm>
            <a:off x="284333" y="2356694"/>
            <a:ext cx="3891741" cy="1288330"/>
          </a:xfrm>
          <a:prstGeom prst="flowChartDocumen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dirty="0"/>
          </a:p>
          <a:p>
            <a:pPr marL="342900" indent="-342900" algn="ctr">
              <a:buAutoNum type="arabicPeriod"/>
            </a:pPr>
            <a:r>
              <a:rPr lang="sl-SI" b="1" dirty="0">
                <a:solidFill>
                  <a:schemeClr val="tx1"/>
                </a:solidFill>
              </a:rPr>
              <a:t>ŽELJA</a:t>
            </a:r>
          </a:p>
          <a:p>
            <a:pPr algn="ctr"/>
            <a:r>
              <a:rPr lang="sl-SI" b="1" dirty="0">
                <a:solidFill>
                  <a:schemeClr val="tx1"/>
                </a:solidFill>
              </a:rPr>
              <a:t>Logistika </a:t>
            </a:r>
            <a:r>
              <a:rPr lang="sl-SI" b="1" dirty="0" err="1">
                <a:solidFill>
                  <a:schemeClr val="tx1"/>
                </a:solidFill>
              </a:rPr>
              <a:t>sist</a:t>
            </a:r>
            <a:r>
              <a:rPr lang="sl-SI" b="1" dirty="0">
                <a:solidFill>
                  <a:schemeClr val="tx1"/>
                </a:solidFill>
              </a:rPr>
              <a:t>. </a:t>
            </a:r>
            <a:r>
              <a:rPr lang="sl-SI" b="1" dirty="0" err="1">
                <a:solidFill>
                  <a:schemeClr val="tx1"/>
                </a:solidFill>
              </a:rPr>
              <a:t>UN</a:t>
            </a:r>
            <a:r>
              <a:rPr lang="sl-SI" b="1" dirty="0">
                <a:solidFill>
                  <a:schemeClr val="tx1"/>
                </a:solidFill>
              </a:rPr>
              <a:t> – </a:t>
            </a:r>
            <a:r>
              <a:rPr lang="sl-SI" b="1" dirty="0" err="1">
                <a:solidFill>
                  <a:schemeClr val="tx1"/>
                </a:solidFill>
              </a:rPr>
              <a:t>UMB</a:t>
            </a:r>
            <a:r>
              <a:rPr lang="sl-SI" b="1" dirty="0">
                <a:solidFill>
                  <a:schemeClr val="tx1"/>
                </a:solidFill>
              </a:rPr>
              <a:t> (100 mest)</a:t>
            </a:r>
          </a:p>
          <a:p>
            <a:pPr algn="ctr"/>
            <a:r>
              <a:rPr lang="sl-SI" b="1" dirty="0">
                <a:solidFill>
                  <a:schemeClr val="tx1"/>
                </a:solidFill>
              </a:rPr>
              <a:t>(NEOMEJEN, 95 sprejetih)</a:t>
            </a:r>
          </a:p>
        </p:txBody>
      </p:sp>
      <p:sp>
        <p:nvSpPr>
          <p:cNvPr id="12" name="Dokument 11"/>
          <p:cNvSpPr/>
          <p:nvPr/>
        </p:nvSpPr>
        <p:spPr>
          <a:xfrm>
            <a:off x="4728293" y="2312710"/>
            <a:ext cx="4094378" cy="1168924"/>
          </a:xfrm>
          <a:prstGeom prst="flowChartDocument">
            <a:avLst/>
          </a:prstGeom>
          <a:gradFill>
            <a:gsLst>
              <a:gs pos="84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dirty="0"/>
          </a:p>
          <a:p>
            <a:pPr marL="342900" indent="-342900" algn="ctr"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ŽELJA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Medicina </a:t>
            </a:r>
            <a:r>
              <a:rPr lang="sl-SI" dirty="0" err="1">
                <a:solidFill>
                  <a:schemeClr val="bg1"/>
                </a:solidFill>
              </a:rPr>
              <a:t>UN</a:t>
            </a:r>
            <a:r>
              <a:rPr lang="sl-SI" dirty="0">
                <a:solidFill>
                  <a:schemeClr val="bg1"/>
                </a:solidFill>
              </a:rPr>
              <a:t> - ULJ (86 mest)	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(OMEJEN min 84 točk,)</a:t>
            </a:r>
          </a:p>
        </p:txBody>
      </p:sp>
      <p:sp>
        <p:nvSpPr>
          <p:cNvPr id="13" name="Dokument 12"/>
          <p:cNvSpPr/>
          <p:nvPr/>
        </p:nvSpPr>
        <p:spPr>
          <a:xfrm>
            <a:off x="4700830" y="3734586"/>
            <a:ext cx="4094378" cy="1168924"/>
          </a:xfrm>
          <a:prstGeom prst="flowChartDocument">
            <a:avLst/>
          </a:prstGeom>
          <a:gradFill>
            <a:gsLst>
              <a:gs pos="89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dirty="0"/>
          </a:p>
          <a:p>
            <a:pPr algn="ctr"/>
            <a:r>
              <a:rPr lang="sl-SI" dirty="0">
                <a:solidFill>
                  <a:schemeClr val="bg1"/>
                </a:solidFill>
              </a:rPr>
              <a:t>2.</a:t>
            </a:r>
            <a:r>
              <a:rPr lang="sl-SI" dirty="0">
                <a:solidFill>
                  <a:srgbClr val="FFC000"/>
                </a:solidFill>
              </a:rPr>
              <a:t> </a:t>
            </a:r>
            <a:r>
              <a:rPr lang="sl-SI" dirty="0">
                <a:solidFill>
                  <a:schemeClr val="bg1"/>
                </a:solidFill>
              </a:rPr>
              <a:t>ŽELJA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Logistika sistemov </a:t>
            </a:r>
            <a:r>
              <a:rPr lang="sl-SI" dirty="0" err="1">
                <a:solidFill>
                  <a:schemeClr val="bg1"/>
                </a:solidFill>
              </a:rPr>
              <a:t>UN</a:t>
            </a:r>
            <a:r>
              <a:rPr lang="sl-SI" dirty="0">
                <a:solidFill>
                  <a:schemeClr val="bg1"/>
                </a:solidFill>
              </a:rPr>
              <a:t> (5 mest)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(OMEJEN z 2. in 3. željo, min 79 )	</a:t>
            </a:r>
          </a:p>
        </p:txBody>
      </p:sp>
      <p:sp>
        <p:nvSpPr>
          <p:cNvPr id="14" name="Dokument 13"/>
          <p:cNvSpPr/>
          <p:nvPr/>
        </p:nvSpPr>
        <p:spPr>
          <a:xfrm>
            <a:off x="4700829" y="5195740"/>
            <a:ext cx="4094379" cy="1168924"/>
          </a:xfrm>
          <a:prstGeom prst="flowChartDocument">
            <a:avLst/>
          </a:prstGeom>
          <a:gradFill>
            <a:gsLst>
              <a:gs pos="87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dirty="0"/>
          </a:p>
          <a:p>
            <a:pPr algn="ctr"/>
            <a:r>
              <a:rPr lang="sl-SI" dirty="0">
                <a:solidFill>
                  <a:schemeClr val="bg1"/>
                </a:solidFill>
              </a:rPr>
              <a:t>3. ŽELJA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ZDRAV. NEGA </a:t>
            </a:r>
            <a:r>
              <a:rPr lang="sl-SI" dirty="0" err="1">
                <a:solidFill>
                  <a:schemeClr val="bg1"/>
                </a:solidFill>
              </a:rPr>
              <a:t>VS</a:t>
            </a: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err="1">
                <a:solidFill>
                  <a:schemeClr val="bg1"/>
                </a:solidFill>
              </a:rPr>
              <a:t>UNP</a:t>
            </a:r>
            <a:r>
              <a:rPr lang="sl-SI" dirty="0">
                <a:solidFill>
                  <a:schemeClr val="bg1"/>
                </a:solidFill>
              </a:rPr>
              <a:t>(60 mest)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(OMEJEN; min 69 točk)</a:t>
            </a:r>
          </a:p>
        </p:txBody>
      </p:sp>
      <p:sp>
        <p:nvSpPr>
          <p:cNvPr id="21" name="Puščica dol 20"/>
          <p:cNvSpPr/>
          <p:nvPr/>
        </p:nvSpPr>
        <p:spPr>
          <a:xfrm>
            <a:off x="8129046" y="4755246"/>
            <a:ext cx="277266" cy="401216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Zlomljena puščica 21"/>
          <p:cNvSpPr/>
          <p:nvPr/>
        </p:nvSpPr>
        <p:spPr>
          <a:xfrm rot="5400000">
            <a:off x="7824963" y="1280483"/>
            <a:ext cx="736139" cy="737568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3" name="Zlomljena puščica 22"/>
          <p:cNvSpPr/>
          <p:nvPr/>
        </p:nvSpPr>
        <p:spPr>
          <a:xfrm rot="5400000">
            <a:off x="3250684" y="1280484"/>
            <a:ext cx="736139" cy="737568"/>
          </a:xfrm>
          <a:prstGeom prst="ben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4" name="Puščica dol 23"/>
          <p:cNvSpPr/>
          <p:nvPr/>
        </p:nvSpPr>
        <p:spPr>
          <a:xfrm>
            <a:off x="8250809" y="3356992"/>
            <a:ext cx="311007" cy="36004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Elipsa 26"/>
          <p:cNvSpPr/>
          <p:nvPr/>
        </p:nvSpPr>
        <p:spPr>
          <a:xfrm>
            <a:off x="152400" y="2273458"/>
            <a:ext cx="4136796" cy="150200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C00000"/>
              </a:solidFill>
            </a:endParaRPr>
          </a:p>
        </p:txBody>
      </p:sp>
      <p:sp>
        <p:nvSpPr>
          <p:cNvPr id="29" name="Elipsa 28"/>
          <p:cNvSpPr/>
          <p:nvPr/>
        </p:nvSpPr>
        <p:spPr>
          <a:xfrm>
            <a:off x="4658412" y="5062194"/>
            <a:ext cx="4136796" cy="150200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C00000"/>
              </a:solidFill>
            </a:endParaRPr>
          </a:p>
        </p:txBody>
      </p:sp>
      <p:cxnSp>
        <p:nvCxnSpPr>
          <p:cNvPr id="35" name="Ukrivljen povezovalnik 34"/>
          <p:cNvCxnSpPr/>
          <p:nvPr/>
        </p:nvCxnSpPr>
        <p:spPr>
          <a:xfrm>
            <a:off x="3987538" y="3000859"/>
            <a:ext cx="2168638" cy="1041669"/>
          </a:xfrm>
          <a:prstGeom prst="curvedConnector3">
            <a:avLst>
              <a:gd name="adj1" fmla="val 50000"/>
            </a:avLst>
          </a:prstGeom>
          <a:ln w="47625">
            <a:solidFill>
              <a:srgbClr val="FF006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en povezovalnik 41"/>
          <p:cNvCxnSpPr/>
          <p:nvPr/>
        </p:nvCxnSpPr>
        <p:spPr>
          <a:xfrm flipH="1">
            <a:off x="4553146" y="2161859"/>
            <a:ext cx="4166648" cy="3183139"/>
          </a:xfrm>
          <a:prstGeom prst="line">
            <a:avLst/>
          </a:prstGeom>
          <a:ln w="1270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en povezovalnik 43"/>
          <p:cNvCxnSpPr/>
          <p:nvPr/>
        </p:nvCxnSpPr>
        <p:spPr>
          <a:xfrm>
            <a:off x="4854804" y="2273458"/>
            <a:ext cx="4053526" cy="3071540"/>
          </a:xfrm>
          <a:prstGeom prst="line">
            <a:avLst/>
          </a:prstGeom>
          <a:ln w="1270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050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21" grpId="0" animBg="1"/>
      <p:bldP spid="22" grpId="0" animBg="1"/>
      <p:bldP spid="23" grpId="0" animBg="1"/>
      <p:bldP spid="24" grpId="0" animBg="1"/>
      <p:bldP spid="27" grpId="0" animBg="1"/>
      <p:bldP spid="29" grpId="0" animBg="1"/>
      <p:bldP spid="2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090" y="113166"/>
            <a:ext cx="8220070" cy="709794"/>
          </a:xfrm>
        </p:spPr>
        <p:txBody>
          <a:bodyPr/>
          <a:lstStyle/>
          <a:p>
            <a:pPr algn="ctr"/>
            <a:r>
              <a:rPr lang="sl-SI" sz="3200" dirty="0"/>
              <a:t>KAKO IZPOLNIM PRIJAVO ???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284333" y="961530"/>
            <a:ext cx="2790443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u="sng" dirty="0">
                <a:solidFill>
                  <a:srgbClr val="002060"/>
                </a:solidFill>
              </a:rPr>
              <a:t>IGOR B</a:t>
            </a:r>
            <a:r>
              <a:rPr lang="sl-SI" b="1" dirty="0">
                <a:solidFill>
                  <a:srgbClr val="002060"/>
                </a:solidFill>
              </a:rPr>
              <a:t>.</a:t>
            </a:r>
          </a:p>
          <a:p>
            <a:r>
              <a:rPr lang="sl-SI" sz="1600" dirty="0">
                <a:solidFill>
                  <a:srgbClr val="002060"/>
                </a:solidFill>
              </a:rPr>
              <a:t>3. letnik = 2</a:t>
            </a:r>
          </a:p>
          <a:p>
            <a:r>
              <a:rPr lang="sl-SI" sz="1600" dirty="0">
                <a:solidFill>
                  <a:srgbClr val="002060"/>
                </a:solidFill>
              </a:rPr>
              <a:t>4. letnik = 2</a:t>
            </a:r>
          </a:p>
          <a:p>
            <a:r>
              <a:rPr lang="sl-SI" sz="1600" dirty="0">
                <a:solidFill>
                  <a:srgbClr val="002060"/>
                </a:solidFill>
              </a:rPr>
              <a:t>Matura = 10 točk </a:t>
            </a:r>
            <a:r>
              <a:rPr lang="sl-SI" sz="1600" b="1" dirty="0">
                <a:solidFill>
                  <a:srgbClr val="C00000"/>
                </a:solidFill>
              </a:rPr>
              <a:t>=&gt; 40točk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5062195" y="970958"/>
            <a:ext cx="2667784" cy="1200329"/>
          </a:xfrm>
          <a:prstGeom prst="rect">
            <a:avLst/>
          </a:prstGeom>
          <a:gradFill>
            <a:gsLst>
              <a:gs pos="8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u="sng" dirty="0">
                <a:solidFill>
                  <a:schemeClr val="bg1"/>
                </a:solidFill>
              </a:rPr>
              <a:t>PETRA K</a:t>
            </a:r>
            <a:r>
              <a:rPr lang="sl-SI" b="1" dirty="0">
                <a:solidFill>
                  <a:schemeClr val="bg1"/>
                </a:solidFill>
              </a:rPr>
              <a:t>.</a:t>
            </a:r>
          </a:p>
          <a:p>
            <a:r>
              <a:rPr lang="sl-SI" sz="1600" dirty="0">
                <a:solidFill>
                  <a:schemeClr val="bg1"/>
                </a:solidFill>
              </a:rPr>
              <a:t>3. letnik = 3</a:t>
            </a:r>
          </a:p>
          <a:p>
            <a:r>
              <a:rPr lang="sl-SI" sz="1600" dirty="0">
                <a:solidFill>
                  <a:schemeClr val="bg1"/>
                </a:solidFill>
              </a:rPr>
              <a:t>4. letnik = 4</a:t>
            </a:r>
          </a:p>
          <a:p>
            <a:r>
              <a:rPr lang="sl-SI" sz="1600" dirty="0">
                <a:solidFill>
                  <a:schemeClr val="bg1"/>
                </a:solidFill>
              </a:rPr>
              <a:t>Matura = 20 točk </a:t>
            </a:r>
            <a:r>
              <a:rPr lang="sl-SI" sz="1600" b="1" dirty="0">
                <a:solidFill>
                  <a:schemeClr val="bg1"/>
                </a:solidFill>
              </a:rPr>
              <a:t>=&gt;</a:t>
            </a:r>
            <a:r>
              <a:rPr lang="sl-SI" sz="1600" b="1" dirty="0">
                <a:solidFill>
                  <a:srgbClr val="C00000"/>
                </a:solidFill>
              </a:rPr>
              <a:t> 76točk</a:t>
            </a:r>
          </a:p>
        </p:txBody>
      </p:sp>
      <p:sp>
        <p:nvSpPr>
          <p:cNvPr id="11" name="Dokument 10"/>
          <p:cNvSpPr/>
          <p:nvPr/>
        </p:nvSpPr>
        <p:spPr>
          <a:xfrm>
            <a:off x="207481" y="2380295"/>
            <a:ext cx="4122567" cy="1288330"/>
          </a:xfrm>
          <a:prstGeom prst="flowChartDocumen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dirty="0"/>
          </a:p>
          <a:p>
            <a:pPr marL="342900" indent="-342900" algn="ctr">
              <a:buAutoNum type="arabicPeriod"/>
            </a:pPr>
            <a:r>
              <a:rPr lang="sl-SI" b="1" dirty="0">
                <a:solidFill>
                  <a:schemeClr val="tx1"/>
                </a:solidFill>
              </a:rPr>
              <a:t>ŽELJA</a:t>
            </a:r>
          </a:p>
          <a:p>
            <a:pPr algn="ctr"/>
            <a:r>
              <a:rPr lang="sl-SI" b="1" dirty="0">
                <a:solidFill>
                  <a:schemeClr val="tx1"/>
                </a:solidFill>
              </a:rPr>
              <a:t>Sociologija – UMB (100 mest)</a:t>
            </a:r>
          </a:p>
          <a:p>
            <a:pPr algn="ctr"/>
            <a:r>
              <a:rPr lang="sl-SI" b="1" dirty="0">
                <a:solidFill>
                  <a:schemeClr val="tx1"/>
                </a:solidFill>
              </a:rPr>
              <a:t>(NEOMEJEN, 105 sprejetih)</a:t>
            </a:r>
          </a:p>
        </p:txBody>
      </p:sp>
      <p:sp>
        <p:nvSpPr>
          <p:cNvPr id="12" name="Dokument 11"/>
          <p:cNvSpPr/>
          <p:nvPr/>
        </p:nvSpPr>
        <p:spPr>
          <a:xfrm>
            <a:off x="4700830" y="2312710"/>
            <a:ext cx="4094378" cy="1168924"/>
          </a:xfrm>
          <a:prstGeom prst="flowChartDocument">
            <a:avLst/>
          </a:prstGeom>
          <a:gradFill>
            <a:gsLst>
              <a:gs pos="87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dirty="0"/>
          </a:p>
          <a:p>
            <a:pPr marL="342900" indent="-342900" algn="ctr"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ŽELJA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Medicina </a:t>
            </a:r>
            <a:r>
              <a:rPr lang="sl-SI" dirty="0" err="1">
                <a:solidFill>
                  <a:schemeClr val="bg1"/>
                </a:solidFill>
              </a:rPr>
              <a:t>UN</a:t>
            </a:r>
            <a:r>
              <a:rPr lang="sl-SI" dirty="0">
                <a:solidFill>
                  <a:schemeClr val="bg1"/>
                </a:solidFill>
              </a:rPr>
              <a:t> - ULJ (86 mest)	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(OMEJEN min 84 točk,)</a:t>
            </a:r>
          </a:p>
        </p:txBody>
      </p:sp>
      <p:sp>
        <p:nvSpPr>
          <p:cNvPr id="13" name="Dokument 12"/>
          <p:cNvSpPr/>
          <p:nvPr/>
        </p:nvSpPr>
        <p:spPr>
          <a:xfrm>
            <a:off x="4741682" y="3734586"/>
            <a:ext cx="4094378" cy="1168924"/>
          </a:xfrm>
          <a:prstGeom prst="flowChartDocumen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  <a:gs pos="82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dirty="0"/>
          </a:p>
          <a:p>
            <a:pPr algn="ctr"/>
            <a:r>
              <a:rPr lang="sl-SI" dirty="0">
                <a:solidFill>
                  <a:schemeClr val="bg1"/>
                </a:solidFill>
              </a:rPr>
              <a:t>2. ŽELJA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Sociologija UN (0 mest)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(zapolnjen s prvi željo)	</a:t>
            </a:r>
          </a:p>
        </p:txBody>
      </p:sp>
      <p:sp>
        <p:nvSpPr>
          <p:cNvPr id="14" name="Dokument 13"/>
          <p:cNvSpPr/>
          <p:nvPr/>
        </p:nvSpPr>
        <p:spPr>
          <a:xfrm>
            <a:off x="4700829" y="5195740"/>
            <a:ext cx="4094379" cy="1168924"/>
          </a:xfrm>
          <a:prstGeom prst="flowChartDocument">
            <a:avLst/>
          </a:prstGeom>
          <a:gradFill>
            <a:gsLst>
              <a:gs pos="9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dirty="0"/>
          </a:p>
          <a:p>
            <a:pPr algn="ctr"/>
            <a:r>
              <a:rPr lang="sl-SI" dirty="0">
                <a:solidFill>
                  <a:schemeClr val="bg1"/>
                </a:solidFill>
              </a:rPr>
              <a:t>3. ŽELJA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Arhitektura FG (0 mest)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(zapolnjen s prvo željo)</a:t>
            </a:r>
          </a:p>
        </p:txBody>
      </p:sp>
      <p:sp>
        <p:nvSpPr>
          <p:cNvPr id="21" name="Puščica dol 20"/>
          <p:cNvSpPr/>
          <p:nvPr/>
        </p:nvSpPr>
        <p:spPr>
          <a:xfrm>
            <a:off x="8129046" y="4781227"/>
            <a:ext cx="277266" cy="375235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Zlomljena puščica 21"/>
          <p:cNvSpPr/>
          <p:nvPr/>
        </p:nvSpPr>
        <p:spPr>
          <a:xfrm rot="5400000">
            <a:off x="7824963" y="1280483"/>
            <a:ext cx="736139" cy="737568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3" name="Zlomljena puščica 22"/>
          <p:cNvSpPr/>
          <p:nvPr/>
        </p:nvSpPr>
        <p:spPr>
          <a:xfrm rot="5400000">
            <a:off x="3250684" y="1280484"/>
            <a:ext cx="736139" cy="737568"/>
          </a:xfrm>
          <a:prstGeom prst="ben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4" name="Puščica dol 23"/>
          <p:cNvSpPr/>
          <p:nvPr/>
        </p:nvSpPr>
        <p:spPr>
          <a:xfrm>
            <a:off x="8250809" y="3284984"/>
            <a:ext cx="311007" cy="3886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Elipsa 26"/>
          <p:cNvSpPr/>
          <p:nvPr/>
        </p:nvSpPr>
        <p:spPr>
          <a:xfrm>
            <a:off x="152400" y="2273458"/>
            <a:ext cx="4136796" cy="150200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42" name="Raven povezovalnik 41"/>
          <p:cNvCxnSpPr/>
          <p:nvPr/>
        </p:nvCxnSpPr>
        <p:spPr>
          <a:xfrm flipH="1">
            <a:off x="4741682" y="2171287"/>
            <a:ext cx="3945118" cy="3997008"/>
          </a:xfrm>
          <a:prstGeom prst="line">
            <a:avLst/>
          </a:prstGeom>
          <a:ln w="1270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en povezovalnik 43"/>
          <p:cNvCxnSpPr/>
          <p:nvPr/>
        </p:nvCxnSpPr>
        <p:spPr>
          <a:xfrm>
            <a:off x="4854804" y="2273458"/>
            <a:ext cx="4053526" cy="3771742"/>
          </a:xfrm>
          <a:prstGeom prst="line">
            <a:avLst/>
          </a:prstGeom>
          <a:ln w="1270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527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090" y="113166"/>
            <a:ext cx="8220070" cy="709794"/>
          </a:xfrm>
        </p:spPr>
        <p:txBody>
          <a:bodyPr/>
          <a:lstStyle/>
          <a:p>
            <a:pPr algn="ctr"/>
            <a:r>
              <a:rPr lang="sl-SI" sz="3200" dirty="0"/>
              <a:t>KAKO IZPOLNIM PRIJAVO ???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284333" y="961530"/>
            <a:ext cx="2790443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u="sng" dirty="0">
                <a:solidFill>
                  <a:srgbClr val="002060"/>
                </a:solidFill>
              </a:rPr>
              <a:t>IGOR B</a:t>
            </a:r>
            <a:r>
              <a:rPr lang="sl-SI" b="1" dirty="0">
                <a:solidFill>
                  <a:srgbClr val="002060"/>
                </a:solidFill>
              </a:rPr>
              <a:t>.</a:t>
            </a:r>
          </a:p>
          <a:p>
            <a:r>
              <a:rPr lang="sl-SI" sz="1600" dirty="0">
                <a:solidFill>
                  <a:srgbClr val="002060"/>
                </a:solidFill>
              </a:rPr>
              <a:t>3. letnik = 2</a:t>
            </a:r>
          </a:p>
          <a:p>
            <a:r>
              <a:rPr lang="sl-SI" sz="1600" dirty="0">
                <a:solidFill>
                  <a:srgbClr val="002060"/>
                </a:solidFill>
              </a:rPr>
              <a:t>4. letnik = 2</a:t>
            </a:r>
          </a:p>
          <a:p>
            <a:r>
              <a:rPr lang="sl-SI" sz="1600" dirty="0">
                <a:solidFill>
                  <a:srgbClr val="002060"/>
                </a:solidFill>
              </a:rPr>
              <a:t>Matura = 10 točk </a:t>
            </a:r>
            <a:r>
              <a:rPr lang="sl-SI" sz="1600" b="1" dirty="0">
                <a:solidFill>
                  <a:srgbClr val="C00000"/>
                </a:solidFill>
              </a:rPr>
              <a:t>=&gt; 40točk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5090729" y="886415"/>
            <a:ext cx="2667784" cy="1200329"/>
          </a:xfrm>
          <a:prstGeom prst="rect">
            <a:avLst/>
          </a:prstGeom>
          <a:gradFill>
            <a:gsLst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  <a:gs pos="85000">
                <a:schemeClr val="tx2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u="sng" dirty="0">
                <a:solidFill>
                  <a:schemeClr val="bg1"/>
                </a:solidFill>
              </a:rPr>
              <a:t>PETRA K</a:t>
            </a:r>
            <a:r>
              <a:rPr lang="sl-SI" b="1" dirty="0">
                <a:solidFill>
                  <a:schemeClr val="bg1"/>
                </a:solidFill>
              </a:rPr>
              <a:t>.</a:t>
            </a:r>
          </a:p>
          <a:p>
            <a:r>
              <a:rPr lang="sl-SI" sz="1600" dirty="0">
                <a:solidFill>
                  <a:schemeClr val="bg1"/>
                </a:solidFill>
              </a:rPr>
              <a:t>3. letnik = 3</a:t>
            </a:r>
          </a:p>
          <a:p>
            <a:r>
              <a:rPr lang="sl-SI" sz="1600" dirty="0">
                <a:solidFill>
                  <a:schemeClr val="bg1"/>
                </a:solidFill>
              </a:rPr>
              <a:t>4. letnik = 4</a:t>
            </a:r>
          </a:p>
          <a:p>
            <a:r>
              <a:rPr lang="sl-SI" sz="1600" dirty="0">
                <a:solidFill>
                  <a:schemeClr val="bg1"/>
                </a:solidFill>
              </a:rPr>
              <a:t>Matura = 20 točk </a:t>
            </a:r>
            <a:r>
              <a:rPr lang="sl-SI" sz="1600" b="1" dirty="0">
                <a:solidFill>
                  <a:schemeClr val="bg1"/>
                </a:solidFill>
              </a:rPr>
              <a:t>=&gt;</a:t>
            </a:r>
            <a:r>
              <a:rPr lang="sl-SI" sz="1600" b="1" dirty="0">
                <a:solidFill>
                  <a:srgbClr val="C00000"/>
                </a:solidFill>
              </a:rPr>
              <a:t> 76točk</a:t>
            </a:r>
          </a:p>
        </p:txBody>
      </p:sp>
      <p:sp>
        <p:nvSpPr>
          <p:cNvPr id="11" name="Dokument 10"/>
          <p:cNvSpPr/>
          <p:nvPr/>
        </p:nvSpPr>
        <p:spPr>
          <a:xfrm>
            <a:off x="284333" y="2340991"/>
            <a:ext cx="4122567" cy="1288330"/>
          </a:xfrm>
          <a:prstGeom prst="flowChartDocumen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b="1" dirty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r>
              <a:rPr lang="sl-SI" b="1" dirty="0">
                <a:solidFill>
                  <a:schemeClr val="tx1"/>
                </a:solidFill>
              </a:rPr>
              <a:t>ŽELJA</a:t>
            </a:r>
          </a:p>
          <a:p>
            <a:pPr algn="ctr"/>
            <a:r>
              <a:rPr lang="sl-SI" b="1" dirty="0">
                <a:solidFill>
                  <a:schemeClr val="tx1"/>
                </a:solidFill>
              </a:rPr>
              <a:t>Sociologija – UMB (100 mest)</a:t>
            </a:r>
          </a:p>
          <a:p>
            <a:pPr algn="ctr"/>
            <a:r>
              <a:rPr lang="sl-SI" b="1" dirty="0">
                <a:solidFill>
                  <a:schemeClr val="tx1"/>
                </a:solidFill>
              </a:rPr>
              <a:t>(OMEJEN, min 75, 105 sprejetih)</a:t>
            </a:r>
          </a:p>
        </p:txBody>
      </p:sp>
      <p:sp>
        <p:nvSpPr>
          <p:cNvPr id="12" name="Dokument 11"/>
          <p:cNvSpPr/>
          <p:nvPr/>
        </p:nvSpPr>
        <p:spPr>
          <a:xfrm>
            <a:off x="4729364" y="2312710"/>
            <a:ext cx="4094378" cy="1168924"/>
          </a:xfrm>
          <a:prstGeom prst="flowChartDocument">
            <a:avLst/>
          </a:prstGeom>
          <a:gradFill>
            <a:gsLst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  <a:gs pos="85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dirty="0"/>
          </a:p>
          <a:p>
            <a:pPr marL="342900" indent="-342900" algn="ctr"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ŽELJA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Medicina </a:t>
            </a:r>
            <a:r>
              <a:rPr lang="sl-SI" dirty="0" err="1">
                <a:solidFill>
                  <a:schemeClr val="bg1"/>
                </a:solidFill>
              </a:rPr>
              <a:t>UN</a:t>
            </a:r>
            <a:r>
              <a:rPr lang="sl-SI" dirty="0">
                <a:solidFill>
                  <a:schemeClr val="bg1"/>
                </a:solidFill>
              </a:rPr>
              <a:t> - ULJ (86 mest)	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(OMEJEN min 84 točk,)</a:t>
            </a:r>
          </a:p>
        </p:txBody>
      </p:sp>
      <p:sp>
        <p:nvSpPr>
          <p:cNvPr id="13" name="Dokument 12"/>
          <p:cNvSpPr/>
          <p:nvPr/>
        </p:nvSpPr>
        <p:spPr>
          <a:xfrm>
            <a:off x="4729364" y="3734586"/>
            <a:ext cx="4094378" cy="1168924"/>
          </a:xfrm>
          <a:prstGeom prst="flowChartDocument">
            <a:avLst/>
          </a:prstGeom>
          <a:gradFill>
            <a:gsLst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  <a:gs pos="85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dirty="0"/>
          </a:p>
          <a:p>
            <a:pPr algn="ctr"/>
            <a:r>
              <a:rPr lang="sl-SI" dirty="0">
                <a:solidFill>
                  <a:schemeClr val="bg1"/>
                </a:solidFill>
              </a:rPr>
              <a:t>2. ŽELJA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Sociologija </a:t>
            </a:r>
            <a:r>
              <a:rPr lang="sl-SI" dirty="0" err="1">
                <a:solidFill>
                  <a:schemeClr val="bg1"/>
                </a:solidFill>
              </a:rPr>
              <a:t>UMB</a:t>
            </a:r>
            <a:r>
              <a:rPr lang="sl-SI" dirty="0">
                <a:solidFill>
                  <a:schemeClr val="bg1"/>
                </a:solidFill>
              </a:rPr>
              <a:t> (100 mest)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         (OMEJEN, min 75, 105 sprejetih)	</a:t>
            </a:r>
          </a:p>
        </p:txBody>
      </p:sp>
      <p:sp>
        <p:nvSpPr>
          <p:cNvPr id="14" name="Dokument 13"/>
          <p:cNvSpPr/>
          <p:nvPr/>
        </p:nvSpPr>
        <p:spPr>
          <a:xfrm>
            <a:off x="4758289" y="5195740"/>
            <a:ext cx="4094379" cy="1257596"/>
          </a:xfrm>
          <a:prstGeom prst="flowChartDocument">
            <a:avLst/>
          </a:prstGeom>
          <a:gradFill>
            <a:gsLst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  <a:gs pos="85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dirty="0"/>
          </a:p>
          <a:p>
            <a:pPr algn="ctr"/>
            <a:r>
              <a:rPr lang="sl-SI" dirty="0">
                <a:solidFill>
                  <a:schemeClr val="bg1"/>
                </a:solidFill>
              </a:rPr>
              <a:t>3. ŽELJA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Arhitektura FG (0 mest)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(zapolnjen s prvo željo)</a:t>
            </a:r>
          </a:p>
        </p:txBody>
      </p:sp>
      <p:sp>
        <p:nvSpPr>
          <p:cNvPr id="21" name="Puščica dol 20"/>
          <p:cNvSpPr/>
          <p:nvPr/>
        </p:nvSpPr>
        <p:spPr>
          <a:xfrm>
            <a:off x="8129046" y="4826524"/>
            <a:ext cx="277266" cy="32993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Zlomljena puščica 21"/>
          <p:cNvSpPr/>
          <p:nvPr/>
        </p:nvSpPr>
        <p:spPr>
          <a:xfrm rot="5400000">
            <a:off x="7824963" y="1280483"/>
            <a:ext cx="736139" cy="737568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3" name="Zlomljena puščica 22"/>
          <p:cNvSpPr/>
          <p:nvPr/>
        </p:nvSpPr>
        <p:spPr>
          <a:xfrm rot="5400000">
            <a:off x="3250684" y="1280484"/>
            <a:ext cx="736139" cy="737568"/>
          </a:xfrm>
          <a:prstGeom prst="ben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4" name="Puščica dol 23"/>
          <p:cNvSpPr/>
          <p:nvPr/>
        </p:nvSpPr>
        <p:spPr>
          <a:xfrm>
            <a:off x="8250809" y="3337090"/>
            <a:ext cx="311007" cy="311086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Elipsa 26"/>
          <p:cNvSpPr/>
          <p:nvPr/>
        </p:nvSpPr>
        <p:spPr>
          <a:xfrm>
            <a:off x="4716016" y="3583179"/>
            <a:ext cx="4136796" cy="150200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3" name="Skupina 2"/>
          <p:cNvGrpSpPr/>
          <p:nvPr/>
        </p:nvGrpSpPr>
        <p:grpSpPr>
          <a:xfrm>
            <a:off x="205443" y="2204864"/>
            <a:ext cx="4132383" cy="1846304"/>
            <a:chOff x="4741682" y="2171287"/>
            <a:chExt cx="4166648" cy="3997008"/>
          </a:xfrm>
        </p:grpSpPr>
        <p:cxnSp>
          <p:nvCxnSpPr>
            <p:cNvPr id="42" name="Raven povezovalnik 41"/>
            <p:cNvCxnSpPr/>
            <p:nvPr/>
          </p:nvCxnSpPr>
          <p:spPr>
            <a:xfrm flipH="1">
              <a:off x="4741682" y="2171287"/>
              <a:ext cx="3945118" cy="3997008"/>
            </a:xfrm>
            <a:prstGeom prst="line">
              <a:avLst/>
            </a:prstGeom>
            <a:ln w="1270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aven povezovalnik 43"/>
            <p:cNvCxnSpPr/>
            <p:nvPr/>
          </p:nvCxnSpPr>
          <p:spPr>
            <a:xfrm>
              <a:off x="4854804" y="2273458"/>
              <a:ext cx="4053526" cy="3771742"/>
            </a:xfrm>
            <a:prstGeom prst="line">
              <a:avLst/>
            </a:prstGeom>
            <a:ln w="1270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5291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4333" y="103006"/>
            <a:ext cx="8737117" cy="557394"/>
          </a:xfrm>
        </p:spPr>
        <p:txBody>
          <a:bodyPr/>
          <a:lstStyle/>
          <a:p>
            <a:pPr algn="ctr"/>
            <a:r>
              <a:rPr lang="sl-SI" sz="3200" dirty="0"/>
              <a:t>KAKO IZPOLNIM PRIJAVO ???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284333" y="961530"/>
            <a:ext cx="2790443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u="sng" dirty="0">
                <a:solidFill>
                  <a:srgbClr val="002060"/>
                </a:solidFill>
              </a:rPr>
              <a:t>IGOR B</a:t>
            </a:r>
            <a:r>
              <a:rPr lang="sl-SI" b="1" dirty="0">
                <a:solidFill>
                  <a:srgbClr val="002060"/>
                </a:solidFill>
              </a:rPr>
              <a:t>.</a:t>
            </a:r>
          </a:p>
          <a:p>
            <a:r>
              <a:rPr lang="sl-SI" sz="1600" dirty="0">
                <a:solidFill>
                  <a:srgbClr val="002060"/>
                </a:solidFill>
              </a:rPr>
              <a:t>3. letnik = 2</a:t>
            </a:r>
          </a:p>
          <a:p>
            <a:r>
              <a:rPr lang="sl-SI" sz="1600" dirty="0">
                <a:solidFill>
                  <a:srgbClr val="002060"/>
                </a:solidFill>
              </a:rPr>
              <a:t>4. letnik = 2</a:t>
            </a:r>
          </a:p>
          <a:p>
            <a:r>
              <a:rPr lang="sl-SI" sz="1600" dirty="0">
                <a:solidFill>
                  <a:srgbClr val="002060"/>
                </a:solidFill>
              </a:rPr>
              <a:t>Poklicna matura 8 </a:t>
            </a:r>
            <a:r>
              <a:rPr lang="sl-SI" sz="1600" b="1" dirty="0">
                <a:solidFill>
                  <a:srgbClr val="C00000"/>
                </a:solidFill>
              </a:rPr>
              <a:t>=&gt; 40 točk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4755037" y="805858"/>
            <a:ext cx="3374009" cy="1446550"/>
          </a:xfrm>
          <a:prstGeom prst="rect">
            <a:avLst/>
          </a:prstGeom>
          <a:gradFill>
            <a:gsLst>
              <a:gs pos="92000">
                <a:schemeClr val="tx2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u="sng" dirty="0">
                <a:solidFill>
                  <a:schemeClr val="bg1"/>
                </a:solidFill>
              </a:rPr>
              <a:t>PETRA K</a:t>
            </a:r>
            <a:r>
              <a:rPr lang="sl-SI" b="1" dirty="0">
                <a:solidFill>
                  <a:schemeClr val="bg1"/>
                </a:solidFill>
              </a:rPr>
              <a:t>.</a:t>
            </a:r>
          </a:p>
          <a:p>
            <a:r>
              <a:rPr lang="sl-SI" sz="1600" dirty="0">
                <a:solidFill>
                  <a:schemeClr val="bg1"/>
                </a:solidFill>
              </a:rPr>
              <a:t>3. letnik = 3</a:t>
            </a:r>
          </a:p>
          <a:p>
            <a:r>
              <a:rPr lang="sl-SI" sz="1600" dirty="0">
                <a:solidFill>
                  <a:schemeClr val="bg1"/>
                </a:solidFill>
              </a:rPr>
              <a:t>4. letnik = 4</a:t>
            </a:r>
          </a:p>
          <a:p>
            <a:r>
              <a:rPr lang="sl-SI" sz="1600" dirty="0">
                <a:solidFill>
                  <a:schemeClr val="bg1"/>
                </a:solidFill>
              </a:rPr>
              <a:t>Poklicna matura 15 točk </a:t>
            </a:r>
            <a:r>
              <a:rPr lang="sl-SI" sz="1600" b="1" dirty="0">
                <a:solidFill>
                  <a:srgbClr val="C00000"/>
                </a:solidFill>
              </a:rPr>
              <a:t>=&gt; 76točk</a:t>
            </a:r>
          </a:p>
          <a:p>
            <a:r>
              <a:rPr lang="sl-SI" sz="1600" b="1" dirty="0">
                <a:solidFill>
                  <a:srgbClr val="C00000"/>
                </a:solidFill>
              </a:rPr>
              <a:t>Maturitetni predmet </a:t>
            </a:r>
          </a:p>
        </p:txBody>
      </p:sp>
      <p:sp>
        <p:nvSpPr>
          <p:cNvPr id="11" name="Dokument 10"/>
          <p:cNvSpPr/>
          <p:nvPr/>
        </p:nvSpPr>
        <p:spPr>
          <a:xfrm>
            <a:off x="284333" y="2340991"/>
            <a:ext cx="3891741" cy="1288330"/>
          </a:xfrm>
          <a:prstGeom prst="flowChartDocumen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b="1" dirty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r>
              <a:rPr lang="sl-SI" b="1" dirty="0">
                <a:solidFill>
                  <a:schemeClr val="tx1"/>
                </a:solidFill>
              </a:rPr>
              <a:t>ŽELJA</a:t>
            </a:r>
          </a:p>
          <a:p>
            <a:pPr algn="ctr"/>
            <a:r>
              <a:rPr lang="sl-SI" b="1" dirty="0">
                <a:solidFill>
                  <a:schemeClr val="tx1"/>
                </a:solidFill>
              </a:rPr>
              <a:t>Logistika </a:t>
            </a:r>
            <a:r>
              <a:rPr lang="sl-SI" b="1" dirty="0" err="1">
                <a:solidFill>
                  <a:schemeClr val="tx1"/>
                </a:solidFill>
              </a:rPr>
              <a:t>sist</a:t>
            </a:r>
            <a:r>
              <a:rPr lang="sl-SI" b="1" dirty="0">
                <a:solidFill>
                  <a:schemeClr val="tx1"/>
                </a:solidFill>
              </a:rPr>
              <a:t>. VS – UMB (100 mest)</a:t>
            </a:r>
          </a:p>
          <a:p>
            <a:pPr algn="ctr"/>
            <a:r>
              <a:rPr lang="sl-SI" b="1" dirty="0">
                <a:solidFill>
                  <a:schemeClr val="tx1"/>
                </a:solidFill>
              </a:rPr>
              <a:t>(NEOMEJEN, 95 sprejetih)</a:t>
            </a:r>
          </a:p>
        </p:txBody>
      </p:sp>
      <p:sp>
        <p:nvSpPr>
          <p:cNvPr id="12" name="Dokument 11"/>
          <p:cNvSpPr/>
          <p:nvPr/>
        </p:nvSpPr>
        <p:spPr>
          <a:xfrm>
            <a:off x="4700829" y="2420888"/>
            <a:ext cx="4341571" cy="1168924"/>
          </a:xfrm>
          <a:prstGeom prst="flowChartDocument">
            <a:avLst/>
          </a:prstGeom>
          <a:gradFill>
            <a:gsLst>
              <a:gs pos="92000">
                <a:schemeClr val="tx2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dirty="0"/>
          </a:p>
          <a:p>
            <a:pPr marL="342900" indent="-342900" algn="ctr"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ŽELJA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Ekon. in posl. vede UN - UM (350 mest)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(NEOMEJEN)</a:t>
            </a:r>
          </a:p>
        </p:txBody>
      </p:sp>
      <p:sp>
        <p:nvSpPr>
          <p:cNvPr id="13" name="Dokument 12"/>
          <p:cNvSpPr/>
          <p:nvPr/>
        </p:nvSpPr>
        <p:spPr>
          <a:xfrm>
            <a:off x="4700830" y="3734586"/>
            <a:ext cx="4094378" cy="1281914"/>
          </a:xfrm>
          <a:prstGeom prst="flowChartDocument">
            <a:avLst/>
          </a:prstGeom>
          <a:gradFill>
            <a:gsLst>
              <a:gs pos="92000">
                <a:schemeClr val="tx2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dirty="0"/>
          </a:p>
          <a:p>
            <a:pPr algn="ctr"/>
            <a:r>
              <a:rPr lang="sl-SI" dirty="0">
                <a:solidFill>
                  <a:schemeClr val="bg1"/>
                </a:solidFill>
              </a:rPr>
              <a:t>2. ŽELJA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Logistika sistemov VS (5 mest)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(OMEJEN z 2. in 3. željo, min 75 )	</a:t>
            </a:r>
          </a:p>
        </p:txBody>
      </p:sp>
      <p:sp>
        <p:nvSpPr>
          <p:cNvPr id="22" name="Zlomljena puščica 21"/>
          <p:cNvSpPr/>
          <p:nvPr/>
        </p:nvSpPr>
        <p:spPr>
          <a:xfrm rot="5400000">
            <a:off x="8192213" y="1293184"/>
            <a:ext cx="736139" cy="737568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3" name="Zlomljena puščica 22"/>
          <p:cNvSpPr/>
          <p:nvPr/>
        </p:nvSpPr>
        <p:spPr>
          <a:xfrm rot="5400000">
            <a:off x="3250684" y="1280484"/>
            <a:ext cx="736139" cy="737568"/>
          </a:xfrm>
          <a:prstGeom prst="ben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4" name="Puščica dol 23"/>
          <p:cNvSpPr/>
          <p:nvPr/>
        </p:nvSpPr>
        <p:spPr>
          <a:xfrm>
            <a:off x="8250809" y="3405946"/>
            <a:ext cx="311007" cy="311086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Elipsa 26"/>
          <p:cNvSpPr/>
          <p:nvPr/>
        </p:nvSpPr>
        <p:spPr>
          <a:xfrm>
            <a:off x="152400" y="2273458"/>
            <a:ext cx="4136796" cy="150200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Elipsa 28"/>
          <p:cNvSpPr/>
          <p:nvPr/>
        </p:nvSpPr>
        <p:spPr>
          <a:xfrm>
            <a:off x="4768247" y="3648176"/>
            <a:ext cx="4136796" cy="150200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4" name="Raven povezovalnik 3"/>
          <p:cNvCxnSpPr/>
          <p:nvPr/>
        </p:nvCxnSpPr>
        <p:spPr>
          <a:xfrm flipH="1">
            <a:off x="4767737" y="2080838"/>
            <a:ext cx="198028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754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22" grpId="0" animBg="1"/>
      <p:bldP spid="23" grpId="0" animBg="1"/>
      <p:bldP spid="24" grpId="0" animBg="1"/>
      <p:bldP spid="27" grpId="0" animBg="1"/>
      <p:bldP spid="29" grpId="0" animBg="1"/>
      <p:bldP spid="2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29206"/>
            <a:ext cx="7445712" cy="751522"/>
          </a:xfrm>
        </p:spPr>
        <p:txBody>
          <a:bodyPr/>
          <a:lstStyle/>
          <a:p>
            <a:pPr algn="ctr"/>
            <a:r>
              <a:rPr lang="sl-SI" sz="3200" dirty="0"/>
              <a:t>KAKO IZPOLNIM PRIJAVO ???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385740"/>
            <a:ext cx="8229600" cy="4949071"/>
          </a:xfrm>
        </p:spPr>
        <p:txBody>
          <a:bodyPr/>
          <a:lstStyle/>
          <a:p>
            <a:pPr marL="0" indent="0" algn="ctr">
              <a:buNone/>
            </a:pPr>
            <a:r>
              <a:rPr lang="sl-SI" sz="2400" dirty="0">
                <a:solidFill>
                  <a:srgbClr val="002060"/>
                </a:solidFill>
              </a:rPr>
              <a:t> </a:t>
            </a:r>
            <a:r>
              <a:rPr lang="sl-SI" sz="2200" dirty="0"/>
              <a:t>Ali bom sprejet na vezavo dvopredmetnih študijskih programov, če se ne bom uvrstil na enega od študijskih programov v vezavi ???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990109"/>
              </p:ext>
            </p:extLst>
          </p:nvPr>
        </p:nvGraphicFramePr>
        <p:xfrm>
          <a:off x="1033808" y="3150386"/>
          <a:ext cx="6366234" cy="1522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1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Želja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751">
                <a:tc>
                  <a:txBody>
                    <a:bodyPr/>
                    <a:lstStyle/>
                    <a:p>
                      <a:pPr algn="ctr"/>
                      <a:r>
                        <a:rPr lang="sl-SI" b="1" dirty="0">
                          <a:solidFill>
                            <a:srgbClr val="002060"/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>
                          <a:solidFill>
                            <a:srgbClr val="002060"/>
                          </a:solidFill>
                        </a:rPr>
                        <a:t>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1" dirty="0">
                          <a:solidFill>
                            <a:srgbClr val="002060"/>
                          </a:solidFill>
                        </a:rPr>
                        <a:t>GEOGRAFIJA – PEDAGOGIKA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b="1" dirty="0">
                          <a:solidFill>
                            <a:srgbClr val="002060"/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err="1">
                          <a:solidFill>
                            <a:srgbClr val="002060"/>
                          </a:solidFill>
                        </a:rPr>
                        <a:t>EPF</a:t>
                      </a:r>
                      <a:endParaRPr lang="sl-SI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rgbClr val="002060"/>
                          </a:solidFill>
                        </a:rPr>
                        <a:t>EKONOMSKE IN POSLOVNE VEDE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b="1" dirty="0">
                          <a:solidFill>
                            <a:srgbClr val="002060"/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>
                          <a:solidFill>
                            <a:srgbClr val="002060"/>
                          </a:solidFill>
                        </a:rPr>
                        <a:t>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1" dirty="0">
                          <a:solidFill>
                            <a:srgbClr val="002060"/>
                          </a:solidFill>
                        </a:rPr>
                        <a:t>FILOZOFIJA – SOCIOLOGIJA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Elipsa 6"/>
          <p:cNvSpPr/>
          <p:nvPr/>
        </p:nvSpPr>
        <p:spPr>
          <a:xfrm>
            <a:off x="2828041" y="3525624"/>
            <a:ext cx="1736136" cy="36764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4564177" y="3527192"/>
            <a:ext cx="1753386" cy="36764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9" name="Raven povezovalnik 8"/>
          <p:cNvCxnSpPr/>
          <p:nvPr/>
        </p:nvCxnSpPr>
        <p:spPr>
          <a:xfrm flipH="1">
            <a:off x="5082540" y="3502839"/>
            <a:ext cx="529394" cy="391998"/>
          </a:xfrm>
          <a:prstGeom prst="line">
            <a:avLst/>
          </a:prstGeom>
          <a:ln w="1270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ovezovalnik 9"/>
          <p:cNvCxnSpPr/>
          <p:nvPr/>
        </p:nvCxnSpPr>
        <p:spPr>
          <a:xfrm>
            <a:off x="5082540" y="3482967"/>
            <a:ext cx="556810" cy="452958"/>
          </a:xfrm>
          <a:prstGeom prst="line">
            <a:avLst/>
          </a:prstGeom>
          <a:ln w="1270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a 14"/>
          <p:cNvSpPr/>
          <p:nvPr/>
        </p:nvSpPr>
        <p:spPr>
          <a:xfrm>
            <a:off x="4428241" y="4295244"/>
            <a:ext cx="1736136" cy="36764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7" name="Raven puščični povezovalnik 16"/>
          <p:cNvCxnSpPr/>
          <p:nvPr/>
        </p:nvCxnSpPr>
        <p:spPr>
          <a:xfrm>
            <a:off x="4076700" y="3794760"/>
            <a:ext cx="922020" cy="609600"/>
          </a:xfrm>
          <a:prstGeom prst="straightConnector1">
            <a:avLst/>
          </a:prstGeom>
          <a:ln w="50800">
            <a:solidFill>
              <a:srgbClr val="FF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/>
          <p:cNvSpPr/>
          <p:nvPr/>
        </p:nvSpPr>
        <p:spPr>
          <a:xfrm>
            <a:off x="2801574" y="4295244"/>
            <a:ext cx="1736136" cy="36764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9" name="Raven puščični povezovalnik 18"/>
          <p:cNvCxnSpPr/>
          <p:nvPr/>
        </p:nvCxnSpPr>
        <p:spPr>
          <a:xfrm flipH="1">
            <a:off x="3375660" y="3794760"/>
            <a:ext cx="701040" cy="609600"/>
          </a:xfrm>
          <a:prstGeom prst="straightConnector1">
            <a:avLst/>
          </a:prstGeom>
          <a:ln w="50800">
            <a:solidFill>
              <a:srgbClr val="FF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8809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15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4160" y="138735"/>
            <a:ext cx="7949768" cy="1778097"/>
          </a:xfrm>
        </p:spPr>
        <p:txBody>
          <a:bodyPr/>
          <a:lstStyle/>
          <a:p>
            <a:r>
              <a:rPr lang="sl-SI" sz="3200" b="1" dirty="0"/>
              <a:t>KAKO IZPOLNIM PRIJAVO ZA</a:t>
            </a:r>
            <a:br>
              <a:rPr lang="sl-SI" sz="3200" b="1" dirty="0"/>
            </a:br>
            <a:r>
              <a:rPr lang="sl-SI" sz="3200" b="1" i="1" dirty="0"/>
              <a:t>STATUS KANDIDATA S POSEBNIMI STATUSOM (</a:t>
            </a:r>
            <a:r>
              <a:rPr lang="sl-SI" sz="3200" b="1" i="1" dirty="0" err="1"/>
              <a:t>POS</a:t>
            </a:r>
            <a:r>
              <a:rPr lang="sl-SI" sz="3200" b="1" i="1" dirty="0"/>
              <a:t>)? 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844824"/>
            <a:ext cx="8507288" cy="4464496"/>
          </a:xfrm>
        </p:spPr>
        <p:txBody>
          <a:bodyPr/>
          <a:lstStyle/>
          <a:p>
            <a:pPr algn="just"/>
            <a:r>
              <a:rPr lang="sl-SI" sz="2400" dirty="0"/>
              <a:t>Kandidati zaprosijo za dodelitev statusa kandidata hkrati z oddajo prijave za vpis </a:t>
            </a:r>
            <a:r>
              <a:rPr lang="sl-SI" sz="1600" dirty="0"/>
              <a:t>(to označijo pri izpolnjevanju prijave na koraku »Preveritev podatkov o dosedanji visokošolski izobrazbi«, kjer odgovorijo z DA na četrto trditev, ki se glasi: »Želim zaprositi za dodelitev statusa kandidata s posebnim statusom«)</a:t>
            </a:r>
          </a:p>
          <a:p>
            <a:pPr algn="just"/>
            <a:endParaRPr lang="sl-SI" sz="1600" dirty="0"/>
          </a:p>
          <a:p>
            <a:r>
              <a:rPr lang="sl-SI" sz="2400" b="1" dirty="0"/>
              <a:t>Prijavi za vpis morajo priložiti individualno prošnjo</a:t>
            </a:r>
            <a:r>
              <a:rPr lang="sl-SI" sz="2400" b="1" dirty="0">
                <a:solidFill>
                  <a:srgbClr val="C00000"/>
                </a:solidFill>
              </a:rPr>
              <a:t>(</a:t>
            </a:r>
            <a:r>
              <a:rPr lang="sl-SI" sz="2200" b="1" dirty="0">
                <a:solidFill>
                  <a:srgbClr val="C00000"/>
                </a:solidFill>
              </a:rPr>
              <a:t>prvi rok </a:t>
            </a:r>
            <a:r>
              <a:rPr lang="sl-SI" sz="2200" b="1">
                <a:solidFill>
                  <a:srgbClr val="C00000"/>
                </a:solidFill>
              </a:rPr>
              <a:t>do 19. </a:t>
            </a:r>
            <a:r>
              <a:rPr lang="sl-SI" sz="2200" b="1" dirty="0">
                <a:solidFill>
                  <a:srgbClr val="C00000"/>
                </a:solidFill>
              </a:rPr>
              <a:t>junija, drugi rok do 27.08.2021</a:t>
            </a:r>
            <a:r>
              <a:rPr lang="sl-SI" sz="2400" b="1" dirty="0">
                <a:solidFill>
                  <a:srgbClr val="C00000"/>
                </a:solidFill>
              </a:rPr>
              <a:t>)</a:t>
            </a:r>
            <a:r>
              <a:rPr lang="sl-SI" sz="2400" dirty="0"/>
              <a:t>, kateri priložijo listine, ki dokazujejo:</a:t>
            </a:r>
          </a:p>
          <a:p>
            <a:pPr lvl="1"/>
            <a:r>
              <a:rPr lang="sl-SI" sz="1200" b="1" dirty="0">
                <a:solidFill>
                  <a:srgbClr val="C00000"/>
                </a:solidFill>
              </a:rPr>
              <a:t>invalidnost oziroma posebne potrebe</a:t>
            </a:r>
            <a:r>
              <a:rPr lang="sl-SI" sz="1200" dirty="0"/>
              <a:t>, ki so nastale do zaključka srednje šole,</a:t>
            </a:r>
          </a:p>
          <a:p>
            <a:pPr lvl="1"/>
            <a:r>
              <a:rPr lang="sl-SI" sz="1200" b="1" dirty="0">
                <a:solidFill>
                  <a:srgbClr val="C00000"/>
                </a:solidFill>
              </a:rPr>
              <a:t>kronično bolezen ali posledice akutne bolezni </a:t>
            </a:r>
            <a:r>
              <a:rPr lang="sl-SI" sz="1200" dirty="0"/>
              <a:t>in so vplivale na uspeh v obdobju, ki se upošteva za sprejem (3. ali 4. letnik srednje šole oziroma zaključek srednje šole),</a:t>
            </a:r>
          </a:p>
          <a:p>
            <a:pPr lvl="1"/>
            <a:r>
              <a:rPr lang="sl-SI" sz="1200" b="1" dirty="0">
                <a:solidFill>
                  <a:srgbClr val="C00000"/>
                </a:solidFill>
              </a:rPr>
              <a:t>izjemne socialne razmere</a:t>
            </a:r>
            <a:r>
              <a:rPr lang="sl-SI" sz="1200" dirty="0"/>
              <a:t>, ki so nastale do zaključka srednje šole, ali</a:t>
            </a:r>
          </a:p>
          <a:p>
            <a:pPr lvl="1"/>
            <a:r>
              <a:rPr lang="sl-SI" sz="1200" b="1" dirty="0">
                <a:solidFill>
                  <a:srgbClr val="C00000"/>
                </a:solidFill>
              </a:rPr>
              <a:t>status vrhunskega športnika </a:t>
            </a:r>
            <a:r>
              <a:rPr lang="sl-SI" sz="1200" dirty="0"/>
              <a:t>v obdobju, ki se upošteva za sprejem (3. in 4. letnik srednje šole oziroma zaključek srednje šole).</a:t>
            </a:r>
          </a:p>
          <a:p>
            <a:pPr algn="just"/>
            <a:endParaRPr lang="sl-SI" sz="1600" dirty="0"/>
          </a:p>
          <a:p>
            <a:pPr algn="just"/>
            <a:endParaRPr lang="sl-SI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384076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4160" y="138735"/>
            <a:ext cx="7949768" cy="2074242"/>
          </a:xfrm>
        </p:spPr>
        <p:txBody>
          <a:bodyPr/>
          <a:lstStyle/>
          <a:p>
            <a:r>
              <a:rPr lang="sl-SI" sz="3200" b="1" dirty="0"/>
              <a:t>KAKO IZPOLNIM PRIJAVO ZA</a:t>
            </a:r>
            <a:br>
              <a:rPr lang="sl-SI" sz="3200" b="1" dirty="0"/>
            </a:br>
            <a:r>
              <a:rPr lang="sl-SI" sz="3200" b="1" i="1" dirty="0"/>
              <a:t>STATUS KANDIDATA S POSEBNIMI STATUSOM (</a:t>
            </a:r>
            <a:r>
              <a:rPr lang="sl-SI" sz="3200" b="1" i="1" dirty="0" err="1"/>
              <a:t>POS</a:t>
            </a:r>
            <a:r>
              <a:rPr lang="sl-SI" sz="3200" b="1" i="1" dirty="0"/>
              <a:t>)? </a:t>
            </a:r>
            <a:br>
              <a:rPr lang="sl-SI" sz="3200" b="1" i="1" dirty="0"/>
            </a:b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191314"/>
            <a:ext cx="8507288" cy="4118006"/>
          </a:xfrm>
        </p:spPr>
        <p:txBody>
          <a:bodyPr/>
          <a:lstStyle/>
          <a:p>
            <a:pPr marL="0" indent="0">
              <a:buNone/>
            </a:pPr>
            <a:r>
              <a:rPr lang="sl-SI" sz="2400" b="1" i="1" dirty="0"/>
              <a:t>KAJ MI PRINESE STATUS KANDIDATA S POSEBNIMI STATUSOM (</a:t>
            </a:r>
            <a:r>
              <a:rPr lang="sl-SI" sz="2400" b="1" i="1" dirty="0" err="1"/>
              <a:t>POS</a:t>
            </a:r>
            <a:r>
              <a:rPr lang="sl-SI" sz="2400" b="1" i="1" dirty="0"/>
              <a:t>)? </a:t>
            </a:r>
          </a:p>
          <a:p>
            <a:pPr marL="0" indent="0">
              <a:buNone/>
            </a:pPr>
            <a:endParaRPr lang="sl-SI" sz="2200" b="1" i="1" dirty="0"/>
          </a:p>
          <a:p>
            <a:pPr algn="just"/>
            <a:r>
              <a:rPr lang="sl-SI" sz="2400" dirty="0">
                <a:latin typeface="+mj-lt"/>
              </a:rPr>
              <a:t>Kandidati, ki imajo POS </a:t>
            </a:r>
            <a:r>
              <a:rPr lang="sl-SI" sz="2400" dirty="0">
                <a:latin typeface="+mj-lt"/>
                <a:ea typeface="Times New Roman"/>
                <a:cs typeface="Times New Roman"/>
              </a:rPr>
              <a:t>morajo za naknadno uvrstitev ob izpolnjevanju splošnih vpisnih pogojev </a:t>
            </a:r>
            <a:r>
              <a:rPr lang="sl-SI" sz="2400" dirty="0">
                <a:solidFill>
                  <a:srgbClr val="C00000"/>
                </a:solidFill>
                <a:latin typeface="+mj-lt"/>
                <a:ea typeface="Times New Roman"/>
                <a:cs typeface="Times New Roman"/>
              </a:rPr>
              <a:t>doseči 90 % minimuma točk. </a:t>
            </a:r>
          </a:p>
          <a:p>
            <a:pPr marL="0" indent="0">
              <a:buNone/>
            </a:pPr>
            <a:endParaRPr lang="sl-SI" sz="2200" dirty="0">
              <a:latin typeface="+mj-lt"/>
              <a:ea typeface="Times New Roman"/>
              <a:cs typeface="Times New Roman"/>
            </a:endParaRPr>
          </a:p>
          <a:p>
            <a:r>
              <a:rPr lang="sl-SI" sz="2400" dirty="0">
                <a:latin typeface="+mj-lt"/>
                <a:ea typeface="Times New Roman"/>
                <a:cs typeface="Times New Roman"/>
              </a:rPr>
              <a:t>Kandidati so sprejeti v prvega od napisanih študijskih programov v prijavi, za katerega izpolnjujejo splošne pogoje za vpis in </a:t>
            </a:r>
            <a:r>
              <a:rPr lang="sl-SI" sz="2400" dirty="0">
                <a:solidFill>
                  <a:srgbClr val="C00000"/>
                </a:solidFill>
                <a:latin typeface="+mj-lt"/>
                <a:ea typeface="Times New Roman"/>
                <a:cs typeface="Times New Roman"/>
              </a:rPr>
              <a:t>so dosegli 90% minimuma točk</a:t>
            </a:r>
            <a:r>
              <a:rPr lang="sl-SI" sz="2400" dirty="0">
                <a:latin typeface="+mj-lt"/>
                <a:ea typeface="Times New Roman"/>
                <a:cs typeface="Times New Roman"/>
              </a:rPr>
              <a:t>.</a:t>
            </a:r>
            <a:endParaRPr lang="sl-SI" sz="2400" dirty="0">
              <a:latin typeface="+mj-lt"/>
              <a:ea typeface="Calibri"/>
              <a:cs typeface="Times New Roman"/>
            </a:endParaRPr>
          </a:p>
          <a:p>
            <a:pPr marL="0" indent="0">
              <a:buNone/>
            </a:pPr>
            <a:endParaRPr lang="sl-SI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28109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7539915" cy="792088"/>
          </a:xfrm>
        </p:spPr>
        <p:txBody>
          <a:bodyPr/>
          <a:lstStyle/>
          <a:p>
            <a:r>
              <a:rPr lang="sl-SI" sz="3200" dirty="0"/>
              <a:t>KAKO IZPOLNIM PRIJAVO - </a:t>
            </a:r>
            <a:r>
              <a:rPr lang="sl-SI" sz="3200" dirty="0" err="1"/>
              <a:t>POS</a:t>
            </a:r>
            <a:r>
              <a:rPr lang="sl-SI" sz="3200" dirty="0"/>
              <a:t> ???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284333" y="961530"/>
            <a:ext cx="2790443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u="sng" dirty="0">
                <a:solidFill>
                  <a:srgbClr val="002060"/>
                </a:solidFill>
              </a:rPr>
              <a:t>IGOR B. (</a:t>
            </a:r>
            <a:r>
              <a:rPr lang="sl-SI" sz="2400" b="1" u="sng" dirty="0" err="1">
                <a:solidFill>
                  <a:srgbClr val="002060"/>
                </a:solidFill>
              </a:rPr>
              <a:t>POS</a:t>
            </a:r>
            <a:r>
              <a:rPr lang="sl-SI" sz="2400" b="1" u="sng" dirty="0">
                <a:solidFill>
                  <a:srgbClr val="002060"/>
                </a:solidFill>
              </a:rPr>
              <a:t>)</a:t>
            </a:r>
            <a:r>
              <a:rPr lang="sl-SI" b="1" dirty="0">
                <a:solidFill>
                  <a:srgbClr val="002060"/>
                </a:solidFill>
              </a:rPr>
              <a:t> </a:t>
            </a:r>
          </a:p>
          <a:p>
            <a:r>
              <a:rPr lang="sl-SI" sz="1600" dirty="0">
                <a:solidFill>
                  <a:srgbClr val="002060"/>
                </a:solidFill>
              </a:rPr>
              <a:t>3. letnik = 2</a:t>
            </a:r>
          </a:p>
          <a:p>
            <a:r>
              <a:rPr lang="sl-SI" sz="1600" dirty="0">
                <a:solidFill>
                  <a:srgbClr val="002060"/>
                </a:solidFill>
              </a:rPr>
              <a:t>4. letnik = 2</a:t>
            </a:r>
          </a:p>
          <a:p>
            <a:r>
              <a:rPr lang="sl-SI" sz="1600" dirty="0">
                <a:solidFill>
                  <a:srgbClr val="002060"/>
                </a:solidFill>
              </a:rPr>
              <a:t>Matura = 10 točk </a:t>
            </a:r>
            <a:r>
              <a:rPr lang="sl-SI" sz="1600" b="1" dirty="0">
                <a:solidFill>
                  <a:srgbClr val="C00000"/>
                </a:solidFill>
              </a:rPr>
              <a:t>=&gt; 40točk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5062195" y="970958"/>
            <a:ext cx="2667784" cy="1200329"/>
          </a:xfrm>
          <a:prstGeom prst="rect">
            <a:avLst/>
          </a:prstGeom>
          <a:gradFill>
            <a:gsLst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u="sng" dirty="0">
                <a:solidFill>
                  <a:schemeClr val="bg1"/>
                </a:solidFill>
              </a:rPr>
              <a:t>PETRA K. (</a:t>
            </a:r>
            <a:r>
              <a:rPr lang="sl-SI" sz="2400" b="1" u="sng" dirty="0" err="1">
                <a:solidFill>
                  <a:schemeClr val="bg1"/>
                </a:solidFill>
              </a:rPr>
              <a:t>POS</a:t>
            </a:r>
            <a:r>
              <a:rPr lang="sl-SI" sz="2400" b="1" u="sng" dirty="0">
                <a:solidFill>
                  <a:schemeClr val="bg1"/>
                </a:solidFill>
              </a:rPr>
              <a:t>)</a:t>
            </a:r>
            <a:endParaRPr lang="sl-SI" b="1" dirty="0">
              <a:solidFill>
                <a:schemeClr val="bg1"/>
              </a:solidFill>
            </a:endParaRPr>
          </a:p>
          <a:p>
            <a:r>
              <a:rPr lang="sl-SI" sz="1600" dirty="0">
                <a:solidFill>
                  <a:schemeClr val="bg1"/>
                </a:solidFill>
              </a:rPr>
              <a:t>3. letnik = 3</a:t>
            </a:r>
          </a:p>
          <a:p>
            <a:r>
              <a:rPr lang="sl-SI" sz="1600" dirty="0">
                <a:solidFill>
                  <a:schemeClr val="bg1"/>
                </a:solidFill>
              </a:rPr>
              <a:t>4. letnik = 4</a:t>
            </a:r>
          </a:p>
          <a:p>
            <a:r>
              <a:rPr lang="sl-SI" sz="1600" dirty="0">
                <a:solidFill>
                  <a:schemeClr val="bg1"/>
                </a:solidFill>
              </a:rPr>
              <a:t>Matura = 20 točk</a:t>
            </a:r>
            <a:r>
              <a:rPr lang="sl-SI" sz="1600" dirty="0">
                <a:solidFill>
                  <a:srgbClr val="002060"/>
                </a:solidFill>
              </a:rPr>
              <a:t> </a:t>
            </a:r>
            <a:r>
              <a:rPr lang="sl-SI" sz="1600" b="1" dirty="0">
                <a:solidFill>
                  <a:srgbClr val="C00000"/>
                </a:solidFill>
              </a:rPr>
              <a:t>=&gt; 76točk</a:t>
            </a:r>
          </a:p>
        </p:txBody>
      </p:sp>
      <p:sp>
        <p:nvSpPr>
          <p:cNvPr id="11" name="Dokument 10"/>
          <p:cNvSpPr/>
          <p:nvPr/>
        </p:nvSpPr>
        <p:spPr>
          <a:xfrm>
            <a:off x="284333" y="2340991"/>
            <a:ext cx="3891741" cy="1288330"/>
          </a:xfrm>
          <a:prstGeom prst="flowChartDocumen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dirty="0"/>
          </a:p>
          <a:p>
            <a:pPr marL="342900" indent="-342900" algn="ctr">
              <a:buAutoNum type="arabicPeriod"/>
            </a:pPr>
            <a:r>
              <a:rPr lang="sl-SI" b="1" dirty="0">
                <a:solidFill>
                  <a:schemeClr val="tx1"/>
                </a:solidFill>
              </a:rPr>
              <a:t>ŽELJA</a:t>
            </a:r>
          </a:p>
          <a:p>
            <a:pPr algn="ctr"/>
            <a:r>
              <a:rPr lang="sl-SI" b="1" dirty="0">
                <a:solidFill>
                  <a:schemeClr val="tx1"/>
                </a:solidFill>
              </a:rPr>
              <a:t>Logistika </a:t>
            </a:r>
            <a:r>
              <a:rPr lang="sl-SI" b="1" dirty="0" err="1">
                <a:solidFill>
                  <a:schemeClr val="tx1"/>
                </a:solidFill>
              </a:rPr>
              <a:t>sist</a:t>
            </a:r>
            <a:r>
              <a:rPr lang="sl-SI" b="1" dirty="0">
                <a:solidFill>
                  <a:schemeClr val="tx1"/>
                </a:solidFill>
              </a:rPr>
              <a:t>. </a:t>
            </a:r>
            <a:r>
              <a:rPr lang="sl-SI" b="1" dirty="0" err="1">
                <a:solidFill>
                  <a:schemeClr val="tx1"/>
                </a:solidFill>
              </a:rPr>
              <a:t>UN</a:t>
            </a:r>
            <a:r>
              <a:rPr lang="sl-SI" b="1" dirty="0">
                <a:solidFill>
                  <a:schemeClr val="tx1"/>
                </a:solidFill>
              </a:rPr>
              <a:t> – </a:t>
            </a:r>
            <a:r>
              <a:rPr lang="sl-SI" b="1" dirty="0" err="1">
                <a:solidFill>
                  <a:schemeClr val="tx1"/>
                </a:solidFill>
              </a:rPr>
              <a:t>UMB</a:t>
            </a:r>
            <a:r>
              <a:rPr lang="sl-SI" b="1" dirty="0">
                <a:solidFill>
                  <a:schemeClr val="tx1"/>
                </a:solidFill>
              </a:rPr>
              <a:t> (100 mest)</a:t>
            </a:r>
          </a:p>
          <a:p>
            <a:pPr algn="ctr"/>
            <a:r>
              <a:rPr lang="sl-SI" b="1" dirty="0">
                <a:solidFill>
                  <a:schemeClr val="tx1"/>
                </a:solidFill>
              </a:rPr>
              <a:t>(NEOMEJEN, 95 sprejetih</a:t>
            </a:r>
            <a:r>
              <a:rPr lang="sl-SI" dirty="0">
                <a:solidFill>
                  <a:srgbClr val="FFC000"/>
                </a:solidFill>
              </a:rPr>
              <a:t>)</a:t>
            </a:r>
            <a:endParaRPr lang="sl-SI" dirty="0"/>
          </a:p>
        </p:txBody>
      </p:sp>
      <p:sp>
        <p:nvSpPr>
          <p:cNvPr id="12" name="Dokument 11"/>
          <p:cNvSpPr/>
          <p:nvPr/>
        </p:nvSpPr>
        <p:spPr>
          <a:xfrm>
            <a:off x="4700830" y="2340990"/>
            <a:ext cx="4147718" cy="1234911"/>
          </a:xfrm>
          <a:prstGeom prst="flowChartDocument">
            <a:avLst/>
          </a:prstGeom>
          <a:gradFill>
            <a:gsLst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dirty="0"/>
          </a:p>
          <a:p>
            <a:pPr marL="342900" indent="-342900" algn="ctr"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ŽELJA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Medicina </a:t>
            </a:r>
            <a:r>
              <a:rPr lang="sl-SI" dirty="0" err="1">
                <a:solidFill>
                  <a:schemeClr val="bg1"/>
                </a:solidFill>
              </a:rPr>
              <a:t>UN</a:t>
            </a:r>
            <a:r>
              <a:rPr lang="sl-SI" dirty="0">
                <a:solidFill>
                  <a:schemeClr val="bg1"/>
                </a:solidFill>
              </a:rPr>
              <a:t> - ULJ (86 mest)	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(OMEJEN min 84 točk/</a:t>
            </a:r>
            <a:r>
              <a:rPr lang="sl-SI" b="1" dirty="0">
                <a:solidFill>
                  <a:srgbClr val="C00000"/>
                </a:solidFill>
              </a:rPr>
              <a:t>min </a:t>
            </a:r>
            <a:r>
              <a:rPr lang="sl-SI" b="1" dirty="0" err="1">
                <a:solidFill>
                  <a:srgbClr val="C00000"/>
                </a:solidFill>
              </a:rPr>
              <a:t>POS</a:t>
            </a:r>
            <a:r>
              <a:rPr lang="sl-SI" b="1" dirty="0">
                <a:solidFill>
                  <a:srgbClr val="C00000"/>
                </a:solidFill>
              </a:rPr>
              <a:t> 75,6</a:t>
            </a:r>
            <a:r>
              <a:rPr lang="sl-SI" dirty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13" name="Dokument 12"/>
          <p:cNvSpPr/>
          <p:nvPr/>
        </p:nvSpPr>
        <p:spPr>
          <a:xfrm>
            <a:off x="4700830" y="3734586"/>
            <a:ext cx="4094378" cy="1168924"/>
          </a:xfrm>
          <a:prstGeom prst="flowChartDocument">
            <a:avLst/>
          </a:prstGeom>
          <a:gradFill>
            <a:gsLst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dirty="0"/>
          </a:p>
          <a:p>
            <a:pPr algn="ctr"/>
            <a:r>
              <a:rPr lang="sl-SI" dirty="0">
                <a:solidFill>
                  <a:schemeClr val="bg1"/>
                </a:solidFill>
              </a:rPr>
              <a:t>2. ŽELJA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Logistika sistemov </a:t>
            </a:r>
            <a:r>
              <a:rPr lang="sl-SI" dirty="0" err="1">
                <a:solidFill>
                  <a:schemeClr val="bg1"/>
                </a:solidFill>
              </a:rPr>
              <a:t>UN</a:t>
            </a:r>
            <a:r>
              <a:rPr lang="sl-SI" dirty="0">
                <a:solidFill>
                  <a:schemeClr val="bg1"/>
                </a:solidFill>
              </a:rPr>
              <a:t> (5 mest)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(OMEJEN z 2. in 3. željo, min 79 )	</a:t>
            </a:r>
          </a:p>
        </p:txBody>
      </p:sp>
      <p:sp>
        <p:nvSpPr>
          <p:cNvPr id="14" name="Dokument 13"/>
          <p:cNvSpPr/>
          <p:nvPr/>
        </p:nvSpPr>
        <p:spPr>
          <a:xfrm>
            <a:off x="4700829" y="5195740"/>
            <a:ext cx="4094379" cy="1168924"/>
          </a:xfrm>
          <a:prstGeom prst="flowChartDocument">
            <a:avLst/>
          </a:prstGeom>
          <a:gradFill>
            <a:gsLst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dirty="0"/>
          </a:p>
          <a:p>
            <a:pPr algn="ctr"/>
            <a:r>
              <a:rPr lang="sl-SI" dirty="0">
                <a:solidFill>
                  <a:schemeClr val="bg1"/>
                </a:solidFill>
              </a:rPr>
              <a:t>3. ŽELJA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ZDRAV. NEGA </a:t>
            </a:r>
            <a:r>
              <a:rPr lang="sl-SI" dirty="0" err="1">
                <a:solidFill>
                  <a:schemeClr val="bg1"/>
                </a:solidFill>
              </a:rPr>
              <a:t>VS</a:t>
            </a: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err="1">
                <a:solidFill>
                  <a:schemeClr val="bg1"/>
                </a:solidFill>
              </a:rPr>
              <a:t>UNP</a:t>
            </a:r>
            <a:r>
              <a:rPr lang="sl-SI" dirty="0">
                <a:solidFill>
                  <a:schemeClr val="bg1"/>
                </a:solidFill>
              </a:rPr>
              <a:t>(60 mest)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(OMEJEN; min 69 točk)</a:t>
            </a:r>
          </a:p>
        </p:txBody>
      </p:sp>
      <p:sp>
        <p:nvSpPr>
          <p:cNvPr id="21" name="Puščica dol 20"/>
          <p:cNvSpPr/>
          <p:nvPr/>
        </p:nvSpPr>
        <p:spPr>
          <a:xfrm>
            <a:off x="8129046" y="4797152"/>
            <a:ext cx="277266" cy="36004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Zlomljena puščica 21"/>
          <p:cNvSpPr/>
          <p:nvPr/>
        </p:nvSpPr>
        <p:spPr>
          <a:xfrm rot="5400000">
            <a:off x="7824963" y="1280483"/>
            <a:ext cx="736139" cy="737568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3" name="Zlomljena puščica 22"/>
          <p:cNvSpPr/>
          <p:nvPr/>
        </p:nvSpPr>
        <p:spPr>
          <a:xfrm rot="5400000">
            <a:off x="3250684" y="1280484"/>
            <a:ext cx="736139" cy="737568"/>
          </a:xfrm>
          <a:prstGeom prst="ben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4" name="Puščica dol 23"/>
          <p:cNvSpPr/>
          <p:nvPr/>
        </p:nvSpPr>
        <p:spPr>
          <a:xfrm>
            <a:off x="8250809" y="3337090"/>
            <a:ext cx="311007" cy="311086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Elipsa 26"/>
          <p:cNvSpPr/>
          <p:nvPr/>
        </p:nvSpPr>
        <p:spPr>
          <a:xfrm>
            <a:off x="152400" y="2273458"/>
            <a:ext cx="4136796" cy="150200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Elipsa 28"/>
          <p:cNvSpPr/>
          <p:nvPr/>
        </p:nvSpPr>
        <p:spPr>
          <a:xfrm>
            <a:off x="4658412" y="5062194"/>
            <a:ext cx="4136796" cy="150200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Elipsa 19"/>
          <p:cNvSpPr/>
          <p:nvPr/>
        </p:nvSpPr>
        <p:spPr>
          <a:xfrm>
            <a:off x="4711752" y="2174214"/>
            <a:ext cx="4136796" cy="150200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5350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21" grpId="0" animBg="1"/>
      <p:bldP spid="21" grpId="1" animBg="1"/>
      <p:bldP spid="22" grpId="0" animBg="1"/>
      <p:bldP spid="23" grpId="0" animBg="1"/>
      <p:bldP spid="24" grpId="0" animBg="1"/>
      <p:bldP spid="27" grpId="0" animBg="1"/>
      <p:bldP spid="29" grpId="0" animBg="1"/>
      <p:bldP spid="29" grpId="1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72808" cy="638944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5363" name="Ograda vsebine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413" cy="5112568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sl-SI" sz="2400" b="1" dirty="0">
                <a:solidFill>
                  <a:schemeClr val="tx2">
                    <a:lumMod val="75000"/>
                  </a:schemeClr>
                </a:solidFill>
              </a:rPr>
              <a:t>V študijskem letu 2021/2022 je mogoča le e-prijava </a:t>
            </a:r>
            <a:r>
              <a:rPr lang="sl-SI" sz="2400" dirty="0">
                <a:solidFill>
                  <a:schemeClr val="tx2">
                    <a:lumMod val="75000"/>
                  </a:schemeClr>
                </a:solidFill>
              </a:rPr>
              <a:t>za vpis na študijske programe </a:t>
            </a:r>
            <a:r>
              <a:rPr lang="sl-SI" sz="2400" b="1" dirty="0">
                <a:solidFill>
                  <a:schemeClr val="tx2">
                    <a:lumMod val="75000"/>
                  </a:schemeClr>
                </a:solidFill>
              </a:rPr>
              <a:t>preko inf. sistema </a:t>
            </a:r>
            <a:r>
              <a:rPr lang="sl-SI" sz="2400" b="1" dirty="0" err="1">
                <a:solidFill>
                  <a:schemeClr val="tx2">
                    <a:lumMod val="75000"/>
                  </a:schemeClr>
                </a:solidFill>
              </a:rPr>
              <a:t>eVŠ</a:t>
            </a:r>
            <a:endParaRPr lang="sl-SI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Arial" charset="0"/>
              <a:buNone/>
              <a:defRPr/>
            </a:pPr>
            <a:endParaRPr lang="sl-SI" sz="1800" b="1" dirty="0"/>
          </a:p>
          <a:p>
            <a:pPr>
              <a:buFont typeface="Calibri" pitchFamily="34" charset="0"/>
              <a:buAutoNum type="arabicPeriod"/>
              <a:defRPr/>
            </a:pPr>
            <a:endParaRPr lang="sl-SI" sz="1800" dirty="0"/>
          </a:p>
          <a:p>
            <a:pPr>
              <a:buFont typeface="Calibri" pitchFamily="34" charset="0"/>
              <a:buAutoNum type="arabicPeriod"/>
              <a:defRPr/>
            </a:pPr>
            <a:endParaRPr lang="sl-SI" sz="1800" dirty="0"/>
          </a:p>
          <a:p>
            <a:pPr>
              <a:buFont typeface="Calibri" pitchFamily="34" charset="0"/>
              <a:buAutoNum type="arabicPeriod"/>
              <a:defRPr/>
            </a:pPr>
            <a:endParaRPr lang="sl-SI" sz="1800" dirty="0"/>
          </a:p>
          <a:p>
            <a:pPr>
              <a:buFont typeface="Calibri" pitchFamily="34" charset="0"/>
              <a:buAutoNum type="arabicPeriod"/>
              <a:defRPr/>
            </a:pPr>
            <a:endParaRPr lang="sl-SI" sz="1800" dirty="0"/>
          </a:p>
          <a:p>
            <a:pPr>
              <a:buFont typeface="Calibri" pitchFamily="34" charset="0"/>
              <a:buAutoNum type="arabicPeriod"/>
              <a:defRPr/>
            </a:pPr>
            <a:endParaRPr lang="sl-SI" sz="1800" dirty="0"/>
          </a:p>
          <a:p>
            <a:pPr>
              <a:buFont typeface="Calibri" pitchFamily="34" charset="0"/>
              <a:buAutoNum type="arabicPeriod"/>
              <a:defRPr/>
            </a:pPr>
            <a:endParaRPr lang="sl-SI" sz="1800" dirty="0"/>
          </a:p>
          <a:p>
            <a:pPr>
              <a:buFont typeface="Calibri" pitchFamily="34" charset="0"/>
              <a:buAutoNum type="arabicPeriod"/>
              <a:defRPr/>
            </a:pPr>
            <a:endParaRPr lang="sl-SI" sz="1800" dirty="0"/>
          </a:p>
          <a:p>
            <a:pPr marL="0" indent="0">
              <a:buFont typeface="Arial" charset="0"/>
              <a:buNone/>
              <a:defRPr/>
            </a:pPr>
            <a:endParaRPr lang="sl-SI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sl-SI" sz="1600" b="1" dirty="0">
                <a:solidFill>
                  <a:schemeClr val="tx2">
                    <a:lumMod val="75000"/>
                  </a:schemeClr>
                </a:solidFill>
              </a:rPr>
              <a:t>Razlika med digitalnim potrdilom in uporabniškim imenom: </a:t>
            </a:r>
          </a:p>
          <a:p>
            <a:pPr lvl="1">
              <a:defRPr/>
            </a:pPr>
            <a:r>
              <a:rPr lang="sl-SI" sz="1400" b="1" dirty="0">
                <a:solidFill>
                  <a:schemeClr val="tx2">
                    <a:lumMod val="75000"/>
                  </a:schemeClr>
                </a:solidFill>
              </a:rPr>
              <a:t>je v obsegu podatkov (</a:t>
            </a:r>
            <a:r>
              <a:rPr lang="sl-SI" sz="1400" b="1" dirty="0" err="1">
                <a:solidFill>
                  <a:schemeClr val="tx2">
                    <a:lumMod val="75000"/>
                  </a:schemeClr>
                </a:solidFill>
              </a:rPr>
              <a:t>CRP</a:t>
            </a:r>
            <a:r>
              <a:rPr lang="sl-SI" sz="1400" b="1" dirty="0">
                <a:solidFill>
                  <a:schemeClr val="tx2">
                    <a:lumMod val="75000"/>
                  </a:schemeClr>
                </a:solidFill>
              </a:rPr>
              <a:t>);</a:t>
            </a:r>
          </a:p>
          <a:p>
            <a:pPr lvl="1">
              <a:defRPr/>
            </a:pPr>
            <a:r>
              <a:rPr lang="sl-SI" sz="1400" b="1" dirty="0">
                <a:solidFill>
                  <a:schemeClr val="tx2">
                    <a:lumMod val="75000"/>
                  </a:schemeClr>
                </a:solidFill>
              </a:rPr>
              <a:t>z uporabniškim imenom in geslom se e-prijavo elektronsko pošlje, </a:t>
            </a:r>
            <a:r>
              <a:rPr lang="sl-SI" sz="1400" strike="sngStrike" dirty="0">
                <a:uFill>
                  <a:solidFill>
                    <a:srgbClr val="FF0000"/>
                  </a:solidFill>
                </a:uFill>
              </a:rPr>
              <a:t>potem pa je prijavo treba še natisniti in podpisano priporočeno poslati po pošti;</a:t>
            </a:r>
          </a:p>
          <a:p>
            <a:pPr lvl="1">
              <a:defRPr/>
            </a:pPr>
            <a:r>
              <a:rPr lang="sl-SI" sz="1400" b="1" dirty="0">
                <a:solidFill>
                  <a:schemeClr val="tx2">
                    <a:lumMod val="75000"/>
                  </a:schemeClr>
                </a:solidFill>
              </a:rPr>
              <a:t>z digitalnim potrdilom je mogoče prijavo </a:t>
            </a:r>
            <a:r>
              <a:rPr lang="sl-SI" sz="1400" b="1" dirty="0" err="1">
                <a:solidFill>
                  <a:schemeClr val="tx2">
                    <a:lumMod val="75000"/>
                  </a:schemeClr>
                </a:solidFill>
              </a:rPr>
              <a:t>elektr</a:t>
            </a:r>
            <a:r>
              <a:rPr lang="sl-SI" sz="1400" b="1" dirty="0">
                <a:solidFill>
                  <a:schemeClr val="tx2">
                    <a:lumMod val="75000"/>
                  </a:schemeClr>
                </a:solidFill>
              </a:rPr>
              <a:t>. podpisati in oddati</a:t>
            </a:r>
            <a:r>
              <a:rPr lang="sl-SI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Font typeface="Calibri" pitchFamily="34" charset="0"/>
              <a:buAutoNum type="arabicPeriod"/>
              <a:defRPr/>
            </a:pPr>
            <a:endParaRPr lang="sl-SI" sz="1800" dirty="0"/>
          </a:p>
          <a:p>
            <a:pPr>
              <a:buFont typeface="Wingdings" pitchFamily="2" charset="2"/>
              <a:buChar char="ü"/>
              <a:defRPr/>
            </a:pPr>
            <a:endParaRPr lang="sl-SI" sz="1800" b="1" dirty="0"/>
          </a:p>
          <a:p>
            <a:pPr>
              <a:defRPr/>
            </a:pPr>
            <a:endParaRPr lang="sl-SI" sz="1800" b="1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65705-8D90-4008-9CB0-F0863E256721}" type="slidenum">
              <a:rPr lang="sl-SI" smtClean="0"/>
              <a:pPr>
                <a:defRPr/>
              </a:pPr>
              <a:t>29</a:t>
            </a:fld>
            <a:endParaRPr lang="sl-SI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467544" y="3383214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Prijava za vpis z digitalnim potrdilom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6006157" y="3451568"/>
            <a:ext cx="2541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Prijava za vpis digitalno identiteto</a:t>
            </a:r>
          </a:p>
        </p:txBody>
      </p:sp>
      <p:sp>
        <p:nvSpPr>
          <p:cNvPr id="3" name="Desna puščica s črticami 2"/>
          <p:cNvSpPr/>
          <p:nvPr/>
        </p:nvSpPr>
        <p:spPr>
          <a:xfrm rot="7525435">
            <a:off x="1182181" y="2590223"/>
            <a:ext cx="1361386" cy="537823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Desna puščica s črticami 7"/>
          <p:cNvSpPr/>
          <p:nvPr/>
        </p:nvSpPr>
        <p:spPr>
          <a:xfrm rot="2922732">
            <a:off x="6193299" y="2549667"/>
            <a:ext cx="1361815" cy="460592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3260882" y="3344173"/>
            <a:ext cx="2376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Prijava za vpis z uporabniškim imenom in geslom</a:t>
            </a:r>
          </a:p>
        </p:txBody>
      </p:sp>
      <p:sp>
        <p:nvSpPr>
          <p:cNvPr id="10" name="Desna puščica s črticami 9"/>
          <p:cNvSpPr/>
          <p:nvPr/>
        </p:nvSpPr>
        <p:spPr>
          <a:xfrm rot="5400000">
            <a:off x="3991423" y="2539935"/>
            <a:ext cx="1046931" cy="537823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VISOKOŠOLSKO IZOBRAŽEVANJE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/>
              <a:t>Terciarno izobraževanje (izobraževanje po zaključeni srednji šoli)</a:t>
            </a:r>
          </a:p>
          <a:p>
            <a:pPr lvl="1" eaLnBrk="1" hangingPunct="1">
              <a:defRPr/>
            </a:pPr>
            <a:r>
              <a:rPr lang="sl-SI" altLang="sl-SI" sz="2000" b="1" dirty="0"/>
              <a:t>višješolsko strokovno izobraževanje 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sl-SI" altLang="sl-SI" sz="2000" dirty="0"/>
              <a:t>    (višje strokovne šole)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endParaRPr lang="sl-SI" altLang="sl-SI" sz="1000" dirty="0"/>
          </a:p>
          <a:p>
            <a:pPr lvl="1" eaLnBrk="1" hangingPunct="1">
              <a:defRPr/>
            </a:pPr>
            <a:r>
              <a:rPr lang="sl-SI" altLang="sl-SI" sz="2000" b="1" dirty="0"/>
              <a:t>visokošolsko izobraževanje</a:t>
            </a:r>
          </a:p>
          <a:p>
            <a:pPr lvl="2" eaLnBrk="1" hangingPunct="1">
              <a:defRPr/>
            </a:pPr>
            <a:r>
              <a:rPr lang="sl-SI" altLang="sl-SI" sz="2000" dirty="0"/>
              <a:t>univerze (akademije, fakultete, visoke šole)</a:t>
            </a:r>
          </a:p>
          <a:p>
            <a:pPr lvl="2" eaLnBrk="1" hangingPunct="1">
              <a:defRPr/>
            </a:pPr>
            <a:r>
              <a:rPr lang="sl-SI" altLang="sl-SI" sz="2000" dirty="0"/>
              <a:t>samostojni visokošolski zavodi (javni </a:t>
            </a:r>
            <a:r>
              <a:rPr lang="sl-SI" altLang="sl-SI" sz="2000" dirty="0" err="1"/>
              <a:t>koncesionirani</a:t>
            </a:r>
            <a:r>
              <a:rPr lang="sl-SI" altLang="sl-SI" sz="2000" dirty="0"/>
              <a:t>, </a:t>
            </a:r>
            <a:r>
              <a:rPr lang="sl-SI" altLang="sl-SI" sz="2000" dirty="0" err="1"/>
              <a:t>nekoncesionirani</a:t>
            </a:r>
            <a:r>
              <a:rPr lang="sl-SI" altLang="sl-SI" sz="2000" dirty="0"/>
              <a:t>)</a:t>
            </a: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522922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73688"/>
            <a:ext cx="153511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1" b="9569"/>
          <a:stretch>
            <a:fillRect/>
          </a:stretch>
        </p:blipFill>
        <p:spPr bwMode="auto">
          <a:xfrm>
            <a:off x="2357438" y="5373688"/>
            <a:ext cx="93345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5373688"/>
            <a:ext cx="172085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373688"/>
            <a:ext cx="173355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Slide Number Placeholder 9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E409A8CE-BC29-4F3C-BC92-908F71326D41}" type="slidenum">
              <a:rPr lang="sl-SI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sl-SI">
              <a:solidFill>
                <a:schemeClr val="bg1"/>
              </a:solidFill>
            </a:endParaRPr>
          </a:p>
        </p:txBody>
      </p:sp>
      <p:sp>
        <p:nvSpPr>
          <p:cNvPr id="3" name="Elipsa 2"/>
          <p:cNvSpPr/>
          <p:nvPr/>
        </p:nvSpPr>
        <p:spPr>
          <a:xfrm>
            <a:off x="324297" y="2996952"/>
            <a:ext cx="6623967" cy="1800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besedilo&#10;&#10;Opis je samodejno ustvarjen">
            <a:extLst>
              <a:ext uri="{FF2B5EF4-FFF2-40B4-BE49-F238E27FC236}">
                <a16:creationId xmlns:a16="http://schemas.microsoft.com/office/drawing/2014/main" id="{85BE145C-271F-4CB8-85DE-0FD8DABBD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80" y="814959"/>
            <a:ext cx="8280970" cy="5585467"/>
          </a:xfrm>
          <a:prstGeom prst="rect">
            <a:avLst/>
          </a:prstGeom>
        </p:spPr>
      </p:pic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30</a:t>
            </a:fld>
            <a:endParaRPr lang="sl-SI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179140" y="300473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Prijava za vpis z digitalnim potrdilom</a:t>
            </a:r>
          </a:p>
        </p:txBody>
      </p:sp>
      <p:sp>
        <p:nvSpPr>
          <p:cNvPr id="5" name="Pravokotnik 4"/>
          <p:cNvSpPr/>
          <p:nvPr/>
        </p:nvSpPr>
        <p:spPr>
          <a:xfrm>
            <a:off x="9252520" y="2602577"/>
            <a:ext cx="2330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Prijava za vpis z uporabniškim imenom in geslom</a:t>
            </a:r>
          </a:p>
        </p:txBody>
      </p:sp>
      <p:sp>
        <p:nvSpPr>
          <p:cNvPr id="10" name="Zlomljena puščica 9"/>
          <p:cNvSpPr/>
          <p:nvPr/>
        </p:nvSpPr>
        <p:spPr>
          <a:xfrm rot="10800000" flipV="1">
            <a:off x="9473280" y="589640"/>
            <a:ext cx="1287760" cy="929814"/>
          </a:xfrm>
          <a:prstGeom prst="bentArrow">
            <a:avLst>
              <a:gd name="adj1" fmla="val 25000"/>
              <a:gd name="adj2" fmla="val 27809"/>
              <a:gd name="adj3" fmla="val 25000"/>
              <a:gd name="adj4" fmla="val 437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-2960664" y="-174490"/>
            <a:ext cx="595721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http://portal.</a:t>
            </a:r>
            <a:r>
              <a:rPr lang="sl-SI" dirty="0" err="1">
                <a:solidFill>
                  <a:schemeClr val="bg1"/>
                </a:solidFill>
              </a:rPr>
              <a:t>evs</a:t>
            </a:r>
            <a:r>
              <a:rPr lang="sl-SI" dirty="0">
                <a:solidFill>
                  <a:schemeClr val="bg1"/>
                </a:solidFill>
              </a:rPr>
              <a:t>.</a:t>
            </a:r>
            <a:r>
              <a:rPr lang="sl-SI" dirty="0" err="1">
                <a:solidFill>
                  <a:schemeClr val="bg1"/>
                </a:solidFill>
              </a:rPr>
              <a:t>gov</a:t>
            </a:r>
            <a:r>
              <a:rPr lang="sl-SI" dirty="0">
                <a:solidFill>
                  <a:schemeClr val="bg1"/>
                </a:solidFill>
              </a:rPr>
              <a:t>.si/prijava/</a:t>
            </a:r>
          </a:p>
        </p:txBody>
      </p:sp>
      <p:sp>
        <p:nvSpPr>
          <p:cNvPr id="14" name="Elipsa 13"/>
          <p:cNvSpPr/>
          <p:nvPr/>
        </p:nvSpPr>
        <p:spPr>
          <a:xfrm>
            <a:off x="2965897" y="2523667"/>
            <a:ext cx="1585864" cy="400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359194" y="3744160"/>
            <a:ext cx="2088232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Pred oddajo prijave z </a:t>
            </a:r>
            <a:r>
              <a:rPr lang="sl-SI" dirty="0" err="1"/>
              <a:t>dig</a:t>
            </a:r>
            <a:r>
              <a:rPr lang="sl-SI" dirty="0"/>
              <a:t>. potrdilom si mora kandidat obvezno instalirati </a:t>
            </a:r>
          </a:p>
          <a:p>
            <a:pPr algn="ctr"/>
            <a:r>
              <a:rPr lang="sl-SI" dirty="0" err="1"/>
              <a:t>ProXSign</a:t>
            </a:r>
            <a:endParaRPr lang="sl-SI" dirty="0"/>
          </a:p>
        </p:txBody>
      </p:sp>
      <p:sp>
        <p:nvSpPr>
          <p:cNvPr id="8" name="Desna puščica 7"/>
          <p:cNvSpPr/>
          <p:nvPr/>
        </p:nvSpPr>
        <p:spPr>
          <a:xfrm rot="18057083">
            <a:off x="2430083" y="3261483"/>
            <a:ext cx="828092" cy="2158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/>
          <p:cNvSpPr/>
          <p:nvPr/>
        </p:nvSpPr>
        <p:spPr>
          <a:xfrm>
            <a:off x="1979712" y="780001"/>
            <a:ext cx="3096344" cy="4254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animBg="1"/>
      <p:bldP spid="14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31</a:t>
            </a:fld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9252520" y="2602577"/>
            <a:ext cx="2330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Prijava za vpis z uporabniškim imenom in geslom</a:t>
            </a:r>
          </a:p>
        </p:txBody>
      </p:sp>
      <p:sp>
        <p:nvSpPr>
          <p:cNvPr id="10" name="Zlomljena puščica 9"/>
          <p:cNvSpPr/>
          <p:nvPr/>
        </p:nvSpPr>
        <p:spPr>
          <a:xfrm rot="10800000" flipV="1">
            <a:off x="9473280" y="589640"/>
            <a:ext cx="1287760" cy="929814"/>
          </a:xfrm>
          <a:prstGeom prst="bentArrow">
            <a:avLst>
              <a:gd name="adj1" fmla="val 25000"/>
              <a:gd name="adj2" fmla="val 27809"/>
              <a:gd name="adj3" fmla="val 25000"/>
              <a:gd name="adj4" fmla="val 437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-2960664" y="-174490"/>
            <a:ext cx="595721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http://portal.</a:t>
            </a:r>
            <a:r>
              <a:rPr lang="sl-SI" dirty="0" err="1">
                <a:solidFill>
                  <a:schemeClr val="bg1"/>
                </a:solidFill>
              </a:rPr>
              <a:t>evs</a:t>
            </a:r>
            <a:r>
              <a:rPr lang="sl-SI" dirty="0">
                <a:solidFill>
                  <a:schemeClr val="bg1"/>
                </a:solidFill>
              </a:rPr>
              <a:t>.</a:t>
            </a:r>
            <a:r>
              <a:rPr lang="sl-SI" dirty="0" err="1">
                <a:solidFill>
                  <a:schemeClr val="bg1"/>
                </a:solidFill>
              </a:rPr>
              <a:t>gov</a:t>
            </a:r>
            <a:r>
              <a:rPr lang="sl-SI" dirty="0">
                <a:solidFill>
                  <a:schemeClr val="bg1"/>
                </a:solidFill>
              </a:rPr>
              <a:t>.si/prijava/</a:t>
            </a:r>
          </a:p>
        </p:txBody>
      </p:sp>
      <p:pic>
        <p:nvPicPr>
          <p:cNvPr id="9" name="Slika 8" descr="Slika, ki vsebuje besede besedilo&#10;&#10;Opis je samodejno ustvarjen">
            <a:extLst>
              <a:ext uri="{FF2B5EF4-FFF2-40B4-BE49-F238E27FC236}">
                <a16:creationId xmlns:a16="http://schemas.microsoft.com/office/drawing/2014/main" id="{14619D66-6F41-4741-BED7-CB91B1D66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740"/>
            <a:ext cx="9144000" cy="619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83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7572" y="53752"/>
            <a:ext cx="7394788" cy="11430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  <a:br>
              <a:rPr lang="sl-SI" altLang="sl-SI" sz="2400" dirty="0"/>
            </a:br>
            <a:r>
              <a:rPr lang="sl-SI" altLang="sl-SI" sz="2400" b="1" dirty="0"/>
              <a:t>Primer prijave z digitalnim potrdilom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89580" y="1628800"/>
            <a:ext cx="7898844" cy="4320480"/>
          </a:xfrm>
        </p:spPr>
        <p:txBody>
          <a:bodyPr/>
          <a:lstStyle/>
          <a:p>
            <a:pPr marL="0" indent="0" algn="ctr">
              <a:buNone/>
            </a:pPr>
            <a:r>
              <a:rPr lang="sl-SI" altLang="sl-SI" sz="4000" b="1" dirty="0">
                <a:solidFill>
                  <a:srgbClr val="0070C0"/>
                </a:solidFill>
              </a:rPr>
              <a:t>Primer prijave z digitalnim potrdilom</a:t>
            </a:r>
          </a:p>
          <a:p>
            <a:pPr marL="0" indent="0" algn="ctr">
              <a:buNone/>
            </a:pPr>
            <a:endParaRPr lang="sl-SI" altLang="sl-SI" sz="18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sl-SI" altLang="sl-SI" sz="1800" b="1" dirty="0">
              <a:solidFill>
                <a:srgbClr val="0070C0"/>
              </a:solidFill>
            </a:endParaRPr>
          </a:p>
          <a:p>
            <a:pPr algn="ctr"/>
            <a:r>
              <a:rPr lang="sl-SI" altLang="sl-SI" sz="1800" b="1" dirty="0">
                <a:solidFill>
                  <a:srgbClr val="C00000"/>
                </a:solidFill>
              </a:rPr>
              <a:t>PO KONČANI ODDAJI PRIJAVE Z DIGITALNIM POTRDILOM, KANDIDAT NE TISKA IN NE POŠILJA PRIJAVE V PISNI OBLIKI.</a:t>
            </a:r>
          </a:p>
          <a:p>
            <a:pPr algn="ctr"/>
            <a:r>
              <a:rPr lang="sl-SI" altLang="sl-SI" sz="1800" b="1" dirty="0">
                <a:solidFill>
                  <a:srgbClr val="C00000"/>
                </a:solidFill>
              </a:rPr>
              <a:t>TAKO ODDANA PRIJAVA JE DOKONČNA.</a:t>
            </a:r>
          </a:p>
          <a:p>
            <a:pPr algn="ctr"/>
            <a:endParaRPr lang="sl-SI" altLang="sl-SI" sz="1800" b="1" dirty="0">
              <a:solidFill>
                <a:srgbClr val="C00000"/>
              </a:solidFill>
            </a:endParaRPr>
          </a:p>
          <a:p>
            <a:pPr algn="ctr"/>
            <a:endParaRPr lang="sl-SI" altLang="sl-SI" sz="1800" b="1" dirty="0">
              <a:solidFill>
                <a:srgbClr val="C00000"/>
              </a:solidFill>
            </a:endParaRPr>
          </a:p>
          <a:p>
            <a:pPr algn="ctr"/>
            <a:endParaRPr lang="sl-SI" altLang="sl-SI" sz="1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sl-SI" altLang="sl-SI" sz="4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sl-SI" altLang="sl-SI" sz="4000" b="1" dirty="0">
              <a:solidFill>
                <a:srgbClr val="0070C0"/>
              </a:solidFill>
            </a:endParaRPr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A88AC-E840-44CF-AC70-71C35A5FA74E}" type="slidenum">
              <a:rPr lang="sl-SI" smtClean="0"/>
              <a:pPr>
                <a:defRPr/>
              </a:pPr>
              <a:t>32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0235673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33</a:t>
            </a:fld>
            <a:endParaRPr lang="sl-SI" dirty="0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F687FFBD-BF76-40C0-AFF4-8436B7B07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6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405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7938"/>
            <a:ext cx="6994525" cy="11430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89580" y="1196752"/>
            <a:ext cx="7898844" cy="4752528"/>
          </a:xfrm>
        </p:spPr>
        <p:txBody>
          <a:bodyPr/>
          <a:lstStyle/>
          <a:p>
            <a:pPr marL="0" indent="0" algn="ctr">
              <a:buNone/>
            </a:pPr>
            <a:r>
              <a:rPr lang="sl-SI" altLang="sl-SI" sz="4000" b="1" dirty="0">
                <a:solidFill>
                  <a:srgbClr val="0070C0"/>
                </a:solidFill>
              </a:rPr>
              <a:t>Primer prijave z uporabniškim imenom in geslom</a:t>
            </a:r>
          </a:p>
          <a:p>
            <a:pPr marL="0" indent="0" algn="ctr">
              <a:buNone/>
            </a:pPr>
            <a:endParaRPr lang="sl-SI" altLang="sl-SI" sz="18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sl-SI" altLang="sl-SI" sz="1800" b="1" dirty="0">
              <a:solidFill>
                <a:srgbClr val="0070C0"/>
              </a:solidFill>
            </a:endParaRPr>
          </a:p>
          <a:p>
            <a:pPr algn="ctr"/>
            <a:r>
              <a:rPr lang="sl-SI" altLang="sl-SI" sz="1800" dirty="0"/>
              <a:t>Kadar se kandidat prijavi z uporabniškim imenom in geslom, </a:t>
            </a:r>
          </a:p>
          <a:p>
            <a:pPr marL="0" indent="0" algn="ctr">
              <a:buNone/>
            </a:pPr>
            <a:r>
              <a:rPr lang="sl-SI" altLang="sl-SI" sz="1800" dirty="0"/>
              <a:t>si  mora le-tega najprej registrirati; </a:t>
            </a:r>
          </a:p>
          <a:p>
            <a:pPr algn="ctr"/>
            <a:r>
              <a:rPr lang="sl-SI" altLang="sl-SI" sz="1800" dirty="0"/>
              <a:t>po registraciji kandidat prejme na svoj e-mail obvestilo, v katerem mora potrditi („klikniti“) povezavo;</a:t>
            </a:r>
          </a:p>
          <a:p>
            <a:pPr algn="ctr"/>
            <a:r>
              <a:rPr lang="sl-SI" altLang="sl-SI" sz="1800" dirty="0"/>
              <a:t>šele po registriranem uporabniškem imenu in geslu ter potrjeni povezavi (e-mail) lahko kandidat prične z oddajo prijave za vpis;</a:t>
            </a:r>
          </a:p>
          <a:p>
            <a:pPr algn="ctr"/>
            <a:r>
              <a:rPr lang="sl-SI" altLang="sl-SI" sz="1800" b="1" dirty="0">
                <a:solidFill>
                  <a:srgbClr val="C00000"/>
                </a:solidFill>
              </a:rPr>
              <a:t>!!!  - NE v ŠTUDIJSKEM LETU 2021/20222 </a:t>
            </a:r>
            <a:r>
              <a:rPr lang="sl-SI" altLang="sl-SI" sz="1200" b="1" dirty="0">
                <a:solidFill>
                  <a:srgbClr val="C00000"/>
                </a:solidFill>
              </a:rPr>
              <a:t>(</a:t>
            </a:r>
            <a:r>
              <a:rPr lang="sl-SI" altLang="sl-SI" sz="1200" b="1" strike="sngStrike" dirty="0">
                <a:solidFill>
                  <a:srgbClr val="C00000"/>
                </a:solidFill>
              </a:rPr>
              <a:t>PO KONČANI ODDAJI PRIJAVE MORA KANDIDAT PRIJAVO OBVEZNO NATISNITI, PODPISATI TER PRIPOROČENO POSLATI VPIS-ni SLUŽBI.)</a:t>
            </a:r>
          </a:p>
          <a:p>
            <a:pPr marL="0" indent="0" algn="ctr">
              <a:buNone/>
            </a:pPr>
            <a:endParaRPr lang="sl-SI" altLang="sl-SI" sz="1800" b="1" dirty="0">
              <a:solidFill>
                <a:srgbClr val="C00000"/>
              </a:solidFill>
            </a:endParaRPr>
          </a:p>
          <a:p>
            <a:pPr algn="ctr"/>
            <a:endParaRPr lang="sl-SI" altLang="sl-SI" sz="1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sl-SI" altLang="sl-SI" sz="4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sl-SI" altLang="sl-SI" sz="4000" b="1" dirty="0">
              <a:solidFill>
                <a:srgbClr val="0070C0"/>
              </a:solidFill>
            </a:endParaRPr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A88AC-E840-44CF-AC70-71C35A5FA74E}" type="slidenum">
              <a:rPr lang="sl-SI" smtClean="0"/>
              <a:pPr>
                <a:defRPr/>
              </a:pPr>
              <a:t>34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02315500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35</a:t>
            </a:fld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354DC8E-B7C1-40A7-B91F-9407EC9FB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694912"/>
          </a:xfrm>
          <a:prstGeom prst="rect">
            <a:avLst/>
          </a:prstGeom>
        </p:spPr>
      </p:pic>
      <p:sp>
        <p:nvSpPr>
          <p:cNvPr id="11" name="Elipsa 10">
            <a:extLst>
              <a:ext uri="{FF2B5EF4-FFF2-40B4-BE49-F238E27FC236}">
                <a16:creationId xmlns:a16="http://schemas.microsoft.com/office/drawing/2014/main" id="{3354B9BB-AA7F-4889-9FD5-6BD65B3B1CA1}"/>
              </a:ext>
            </a:extLst>
          </p:cNvPr>
          <p:cNvSpPr/>
          <p:nvPr/>
        </p:nvSpPr>
        <p:spPr>
          <a:xfrm>
            <a:off x="4283968" y="4515729"/>
            <a:ext cx="1008112" cy="3534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9418222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36</a:t>
            </a:fld>
            <a:endParaRPr lang="sl-SI" dirty="0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EFE10397-0D23-4BE7-B939-3E9C71F60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7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23112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37</a:t>
            </a:fld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E365BE8-B5AC-4DE4-9368-0CE7A56F1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72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7803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38</a:t>
            </a:fld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3289022-27BA-4EB5-95E6-D48988E59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55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98940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39</a:t>
            </a:fld>
            <a:endParaRPr lang="sl-SI" dirty="0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7C488C91-9BB1-487F-A76B-BEB2162D1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006"/>
            <a:ext cx="9144000" cy="523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632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ŠTUDIJSKI PROGRAMI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b="1" u="sng" dirty="0"/>
              <a:t>Prva stopnja:</a:t>
            </a:r>
          </a:p>
          <a:p>
            <a:pPr lvl="1" eaLnBrk="1" hangingPunct="1"/>
            <a:r>
              <a:rPr lang="sl-SI" altLang="sl-SI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Visokošolski strokovni študijski programi</a:t>
            </a:r>
          </a:p>
          <a:p>
            <a:pPr lvl="1" eaLnBrk="1" hangingPunct="1"/>
            <a:r>
              <a:rPr lang="sl-SI" altLang="sl-SI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Univerzitetni študijski programi</a:t>
            </a:r>
          </a:p>
          <a:p>
            <a:pPr eaLnBrk="1" hangingPunct="1"/>
            <a:r>
              <a:rPr lang="sl-SI" altLang="sl-SI" b="1" u="sng" dirty="0"/>
              <a:t>Druga stopnja:</a:t>
            </a:r>
          </a:p>
          <a:p>
            <a:pPr lvl="1" eaLnBrk="1" hangingPunct="1"/>
            <a:r>
              <a:rPr lang="sl-SI" altLang="sl-SI" dirty="0"/>
              <a:t>Magistrski študijski programi</a:t>
            </a:r>
          </a:p>
          <a:p>
            <a:pPr lvl="1" eaLnBrk="1" hangingPunct="1"/>
            <a:r>
              <a:rPr lang="sl-SI" altLang="sl-SI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Enoviti magistrski študijski programi</a:t>
            </a:r>
          </a:p>
          <a:p>
            <a:pPr eaLnBrk="1" hangingPunct="1"/>
            <a:r>
              <a:rPr lang="sl-SI" altLang="sl-SI" b="1" u="sng" dirty="0"/>
              <a:t>Tretja stopnja:</a:t>
            </a:r>
          </a:p>
          <a:p>
            <a:pPr lvl="1" eaLnBrk="1" hangingPunct="1"/>
            <a:r>
              <a:rPr lang="sl-SI" altLang="sl-SI" dirty="0"/>
              <a:t>Doktorski študijski programi</a:t>
            </a:r>
          </a:p>
          <a:p>
            <a:pPr eaLnBrk="1" hangingPunct="1"/>
            <a:endParaRPr lang="sl-SI" altLang="sl-SI" dirty="0"/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5300663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48850AF-8FFE-4D7A-BD77-D5B461017F24}" type="slidenum">
              <a:rPr lang="sl-SI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sl-SI">
              <a:solidFill>
                <a:schemeClr val="bg1"/>
              </a:solidFill>
            </a:endParaRPr>
          </a:p>
        </p:txBody>
      </p:sp>
      <p:pic>
        <p:nvPicPr>
          <p:cNvPr id="819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73688"/>
            <a:ext cx="153511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373688"/>
            <a:ext cx="17653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373688"/>
            <a:ext cx="10890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5373688"/>
            <a:ext cx="153987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99422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40</a:t>
            </a:fld>
            <a:endParaRPr lang="sl-SI" dirty="0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A8E0A720-EEC7-4EAE-94DE-B7A6BA665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2" y="908720"/>
            <a:ext cx="9144000" cy="545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02932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41</a:t>
            </a:fld>
            <a:endParaRPr lang="sl-SI" dirty="0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89EF7CBD-644F-4688-A679-31A75B8B6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347"/>
            <a:ext cx="9144000" cy="520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24561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42</a:t>
            </a:fld>
            <a:endParaRPr lang="sl-SI" dirty="0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2974B30B-97C0-40F3-9F22-D547873B3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050"/>
            <a:ext cx="9144000" cy="560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27500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43</a:t>
            </a:fld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4937DAC-4B6C-477B-88ED-B1988468C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92"/>
            <a:ext cx="9144000" cy="607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09506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44</a:t>
            </a:fld>
            <a:endParaRPr lang="sl-SI" dirty="0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011A3FBE-54B9-4D49-B285-6E09D7C6A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1"/>
            <a:ext cx="9144000" cy="567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63364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45</a:t>
            </a:fld>
            <a:endParaRPr lang="sl-SI" dirty="0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19E865E9-4D24-4073-8458-6C2B60FAF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280"/>
            <a:ext cx="9144000" cy="559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67806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46</a:t>
            </a:fld>
            <a:endParaRPr lang="sl-SI" dirty="0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C8FC69A8-1174-46DD-9CCB-16EB32A32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61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50833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47</a:t>
            </a:fld>
            <a:endParaRPr lang="sl-SI" dirty="0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0FAEFA94-F62E-4DB2-B138-A76E1231A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050"/>
            <a:ext cx="9144000" cy="560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58744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48</a:t>
            </a:fld>
            <a:endParaRPr lang="sl-SI" dirty="0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F6C5600D-D53E-4662-9FF7-D72519C91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049"/>
            <a:ext cx="9144000" cy="54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53524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49</a:t>
            </a:fld>
            <a:endParaRPr lang="sl-SI" dirty="0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14FE812B-3807-4D93-8676-B6D86A1CA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69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5913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dirty="0"/>
              <a:t>ŠTUDIJSKI PROGRAMI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94525" cy="3052763"/>
          </a:xfrm>
        </p:spPr>
        <p:txBody>
          <a:bodyPr/>
          <a:lstStyle/>
          <a:p>
            <a:pPr eaLnBrk="1" hangingPunct="1"/>
            <a:r>
              <a:rPr lang="sl-SI" altLang="sl-SI" b="1" dirty="0"/>
              <a:t>Struktura študija =&gt;  (3+2+3) ali (4+1+3);</a:t>
            </a:r>
          </a:p>
          <a:p>
            <a:pPr lvl="1" eaLnBrk="1" hangingPunct="1"/>
            <a:r>
              <a:rPr lang="sl-SI" altLang="sl-SI" dirty="0"/>
              <a:t>1. stopnja: 3-letna diplomska stopnja = 180 </a:t>
            </a:r>
            <a:r>
              <a:rPr lang="sl-SI" altLang="sl-SI" dirty="0" err="1"/>
              <a:t>ECTS</a:t>
            </a:r>
            <a:endParaRPr lang="sl-SI" altLang="sl-SI" dirty="0"/>
          </a:p>
          <a:p>
            <a:pPr lvl="1" eaLnBrk="1" hangingPunct="1"/>
            <a:r>
              <a:rPr lang="sl-SI" altLang="sl-SI" dirty="0"/>
              <a:t>2. stopnja: 2-letna magistrska stopnja = 120 </a:t>
            </a:r>
            <a:r>
              <a:rPr lang="sl-SI" altLang="sl-SI" dirty="0" err="1"/>
              <a:t>ECTS</a:t>
            </a:r>
            <a:r>
              <a:rPr lang="sl-SI" altLang="sl-SI" dirty="0"/>
              <a:t> </a:t>
            </a:r>
          </a:p>
          <a:p>
            <a:pPr lvl="1" eaLnBrk="1" hangingPunct="1"/>
            <a:r>
              <a:rPr lang="sl-SI" altLang="sl-SI" dirty="0"/>
              <a:t>3. stopnja: 3-letna doktorska stopnja = 180 </a:t>
            </a:r>
            <a:r>
              <a:rPr lang="sl-SI" altLang="sl-SI" dirty="0" err="1"/>
              <a:t>ECTS</a:t>
            </a:r>
            <a:endParaRPr lang="sl-SI" altLang="sl-SI" dirty="0"/>
          </a:p>
          <a:p>
            <a:pPr lvl="1" eaLnBrk="1" hangingPunct="1"/>
            <a:r>
              <a:rPr lang="sl-SI" altLang="sl-SI" dirty="0"/>
              <a:t>Izjeme: </a:t>
            </a:r>
          </a:p>
          <a:p>
            <a:pPr lvl="2" eaLnBrk="1" hangingPunct="1"/>
            <a:r>
              <a:rPr lang="sl-SI" altLang="sl-SI" dirty="0"/>
              <a:t>prva in druga stopnja združeni v eno stopnjo - enovit magistrski študijski program, struktura študija 5+0 (+3) za naziv magister stroke</a:t>
            </a:r>
          </a:p>
          <a:p>
            <a:pPr lvl="2" eaLnBrk="1" hangingPunct="1"/>
            <a:r>
              <a:rPr lang="sl-SI" altLang="sl-SI" dirty="0"/>
              <a:t>zdravnik ima 6 (+3) in dobi strokovni naziv doktor medicine</a:t>
            </a:r>
          </a:p>
          <a:p>
            <a:pPr eaLnBrk="1" hangingPunct="1"/>
            <a:endParaRPr lang="sl-SI" altLang="sl-SI" dirty="0"/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531177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704E08E-FBB3-4BFB-BB8E-7EA71537198B}" type="slidenum">
              <a:rPr lang="sl-SI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sl-SI">
              <a:solidFill>
                <a:schemeClr val="bg1"/>
              </a:solidFill>
            </a:endParaRPr>
          </a:p>
        </p:txBody>
      </p:sp>
      <p:pic>
        <p:nvPicPr>
          <p:cNvPr id="922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84800"/>
            <a:ext cx="76676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384800"/>
            <a:ext cx="17272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5384800"/>
            <a:ext cx="172561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5384800"/>
            <a:ext cx="153511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4789488"/>
            <a:ext cx="6994525" cy="43973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 baseline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1200" dirty="0"/>
              <a:t>ECTS – European Credit Transfer System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1200" dirty="0"/>
              <a:t>1 kreditna točka je 25-30 ur vloženega dela v študij (predavanja, vaje, domače samostojno delo)</a:t>
            </a:r>
          </a:p>
        </p:txBody>
      </p:sp>
    </p:spTree>
    <p:extLst>
      <p:ext uri="{BB962C8B-B14F-4D97-AF65-F5344CB8AC3E}">
        <p14:creationId xmlns:p14="http://schemas.microsoft.com/office/powerpoint/2010/main" val="7015022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50</a:t>
            </a:fld>
            <a:endParaRPr lang="sl-SI" dirty="0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CAB326E6-F8AE-40F2-8F5E-34DD45D31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050"/>
            <a:ext cx="9144000" cy="55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53101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51</a:t>
            </a:fld>
            <a:endParaRPr lang="sl-SI" dirty="0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71C9ABF6-6007-4C00-BCA0-876D0883C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6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0776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52</a:t>
            </a:fld>
            <a:endParaRPr lang="sl-SI" dirty="0"/>
          </a:p>
        </p:txBody>
      </p:sp>
      <p:pic>
        <p:nvPicPr>
          <p:cNvPr id="6" name="Slika 5" descr="Slika, ki vsebuje besede besedilo&#10;&#10;Opis je samodejno ustvarjen">
            <a:extLst>
              <a:ext uri="{FF2B5EF4-FFF2-40B4-BE49-F238E27FC236}">
                <a16:creationId xmlns:a16="http://schemas.microsoft.com/office/drawing/2014/main" id="{5A1275F3-87C8-498B-815B-54DF21D68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60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40197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79DCA-CC8E-4577-BEBB-9FF1DD62A0AE}" type="slidenum">
              <a:rPr lang="sl-SI" smtClean="0"/>
              <a:pPr>
                <a:defRPr/>
              </a:pPr>
              <a:t>53</a:t>
            </a:fld>
            <a:endParaRPr lang="sl-SI" dirty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98525"/>
            <a:ext cx="6336704" cy="544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esna puščica s črticami 4"/>
          <p:cNvSpPr/>
          <p:nvPr/>
        </p:nvSpPr>
        <p:spPr>
          <a:xfrm rot="12884344">
            <a:off x="6111004" y="2891044"/>
            <a:ext cx="1197471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6516216" y="3429000"/>
            <a:ext cx="252028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Največ je možno vnesti dvoje spričeval</a:t>
            </a:r>
            <a:endParaRPr lang="sl-SI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 bwMode="auto">
          <a:xfrm>
            <a:off x="673819" y="44624"/>
            <a:ext cx="699452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sl-SI" altLang="sl-SI" sz="1800" dirty="0" err="1"/>
              <a:t>eVŠ</a:t>
            </a:r>
            <a:r>
              <a:rPr lang="sl-SI" altLang="sl-SI" sz="1800" dirty="0"/>
              <a:t> – prijava za vpis na študijske programe</a:t>
            </a:r>
            <a:br>
              <a:rPr lang="sl-SI" altLang="sl-SI" sz="1800" dirty="0"/>
            </a:br>
            <a:r>
              <a:rPr lang="sl-SI" altLang="sl-SI" sz="2400" b="1" spc="300" dirty="0">
                <a:solidFill>
                  <a:schemeClr val="tx2"/>
                </a:solidFill>
              </a:rPr>
              <a:t>Primer izpolnitve in oddaje prijave</a:t>
            </a:r>
            <a:endParaRPr lang="sl-SI" altLang="sl-SI" sz="2400" spc="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288452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A88AC-E840-44CF-AC70-71C35A5FA74E}" type="slidenum">
              <a:rPr lang="sl-SI" smtClean="0"/>
              <a:pPr>
                <a:defRPr/>
              </a:pPr>
              <a:t>54</a:t>
            </a:fld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6672"/>
            <a:ext cx="7746255" cy="588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60565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C6DFC-BDD8-44CF-BB73-F80DFE95808A}" type="slidenum">
              <a:rPr lang="sl-SI" smtClean="0"/>
              <a:pPr>
                <a:defRPr/>
              </a:pPr>
              <a:t>55</a:t>
            </a:fld>
            <a:endParaRPr lang="sl-SI" dirty="0"/>
          </a:p>
        </p:txBody>
      </p:sp>
      <p:pic>
        <p:nvPicPr>
          <p:cNvPr id="2867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981075"/>
            <a:ext cx="6994525" cy="1620838"/>
          </a:xfrm>
          <a:noFill/>
        </p:spPr>
      </p:pic>
      <p:sp>
        <p:nvSpPr>
          <p:cNvPr id="6" name="Desna puščica s črticami 5"/>
          <p:cNvSpPr/>
          <p:nvPr/>
        </p:nvSpPr>
        <p:spPr>
          <a:xfrm rot="12884344">
            <a:off x="6183012" y="2296714"/>
            <a:ext cx="1197471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6588224" y="2834670"/>
            <a:ext cx="252028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Kandidat, ki še ni bil vpisan na univerzo, visoko šolo ... (tekoča generacija), pri vseh vprašanjih izbere NE</a:t>
            </a:r>
            <a:endParaRPr lang="sl-SI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43034"/>
            <a:ext cx="6048672" cy="553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esna puščica s črticami 7"/>
          <p:cNvSpPr/>
          <p:nvPr/>
        </p:nvSpPr>
        <p:spPr>
          <a:xfrm rot="19631596">
            <a:off x="2047084" y="3087397"/>
            <a:ext cx="1694878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Naslov 1"/>
          <p:cNvSpPr txBox="1">
            <a:spLocks/>
          </p:cNvSpPr>
          <p:nvPr/>
        </p:nvSpPr>
        <p:spPr bwMode="auto">
          <a:xfrm>
            <a:off x="673819" y="44624"/>
            <a:ext cx="699452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sl-SI" altLang="sl-SI" sz="1800" dirty="0" err="1"/>
              <a:t>eVŠ</a:t>
            </a:r>
            <a:r>
              <a:rPr lang="sl-SI" altLang="sl-SI" sz="1800" dirty="0"/>
              <a:t> – prijava za vpis na študijske programe</a:t>
            </a:r>
            <a:br>
              <a:rPr lang="sl-SI" altLang="sl-SI" sz="1800" dirty="0"/>
            </a:br>
            <a:r>
              <a:rPr lang="sl-SI" altLang="sl-SI" sz="2400" b="1" spc="300" dirty="0">
                <a:solidFill>
                  <a:schemeClr val="tx2"/>
                </a:solidFill>
              </a:rPr>
              <a:t>Primer izpolnitve in oddaje prijave</a:t>
            </a:r>
            <a:endParaRPr lang="sl-SI" altLang="sl-SI" sz="2400" spc="300" dirty="0">
              <a:solidFill>
                <a:schemeClr val="tx2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611560" y="3791942"/>
            <a:ext cx="252028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Izpolnijo samo kandidati, ki so bili vpisani in so diplomirali v kateremkoli študijskem program v RS</a:t>
            </a:r>
            <a:endParaRPr lang="sl-SI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8506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B82D1-6011-484A-A9E9-5AB8EAAD1E5F}" type="slidenum">
              <a:rPr lang="sl-SI" smtClean="0"/>
              <a:pPr>
                <a:defRPr/>
              </a:pPr>
              <a:t>56</a:t>
            </a:fld>
            <a:endParaRPr lang="sl-SI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049"/>
            <a:ext cx="8496944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slov 1"/>
          <p:cNvSpPr txBox="1">
            <a:spLocks/>
          </p:cNvSpPr>
          <p:nvPr/>
        </p:nvSpPr>
        <p:spPr bwMode="auto">
          <a:xfrm>
            <a:off x="673819" y="44624"/>
            <a:ext cx="699452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sl-SI" altLang="sl-SI" sz="1800" dirty="0" err="1"/>
              <a:t>eVŠ</a:t>
            </a:r>
            <a:r>
              <a:rPr lang="sl-SI" altLang="sl-SI" sz="1800" dirty="0"/>
              <a:t> – prijava za vpis na študijske programe</a:t>
            </a:r>
            <a:br>
              <a:rPr lang="sl-SI" altLang="sl-SI" sz="1800" dirty="0"/>
            </a:br>
            <a:r>
              <a:rPr lang="sl-SI" altLang="sl-SI" sz="2400" b="1" spc="300" dirty="0">
                <a:solidFill>
                  <a:schemeClr val="tx2"/>
                </a:solidFill>
              </a:rPr>
              <a:t>Primer izpolnitve in oddaje prijave</a:t>
            </a:r>
            <a:endParaRPr lang="sl-SI" altLang="sl-SI" sz="2400" spc="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80188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A88AC-E840-44CF-AC70-71C35A5FA74E}" type="slidenum">
              <a:rPr lang="sl-SI" smtClean="0"/>
              <a:pPr>
                <a:defRPr/>
              </a:pPr>
              <a:t>57</a:t>
            </a:fld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2" y="16452"/>
            <a:ext cx="8688288" cy="6088589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6565014" y="1148583"/>
            <a:ext cx="252028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Kandidat lahko izbere eno, dve ali največ tri študijske želje. Izbirni postopek se opravi po prioritetnem vrstnem redu.</a:t>
            </a:r>
            <a:endParaRPr lang="sl-SI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esna puščica s črticami 6"/>
          <p:cNvSpPr/>
          <p:nvPr/>
        </p:nvSpPr>
        <p:spPr>
          <a:xfrm rot="6678600">
            <a:off x="7829256" y="2997611"/>
            <a:ext cx="1694878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4682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A88AC-E840-44CF-AC70-71C35A5FA74E}" type="slidenum">
              <a:rPr lang="sl-SI" smtClean="0"/>
              <a:pPr>
                <a:defRPr/>
              </a:pPr>
              <a:t>58</a:t>
            </a:fld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50" y="875996"/>
            <a:ext cx="8322485" cy="557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93025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24" y="975576"/>
            <a:ext cx="5199240" cy="3951637"/>
          </a:xfrm>
          <a:prstGeom prst="rect">
            <a:avLst/>
          </a:prstGeom>
        </p:spPr>
      </p:pic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B38D1-9C42-4E16-9A52-1914DD045F14}" type="slidenum">
              <a:rPr lang="sl-SI" smtClean="0"/>
              <a:pPr>
                <a:defRPr/>
              </a:pPr>
              <a:t>59</a:t>
            </a:fld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719517" y="4797152"/>
            <a:ext cx="25202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Prijava oddana z digitalnim potrdilom</a:t>
            </a:r>
          </a:p>
        </p:txBody>
      </p:sp>
      <p:sp>
        <p:nvSpPr>
          <p:cNvPr id="10" name="Zlomljena puščica 9"/>
          <p:cNvSpPr/>
          <p:nvPr/>
        </p:nvSpPr>
        <p:spPr>
          <a:xfrm rot="5400000" flipH="1">
            <a:off x="1765980" y="3644095"/>
            <a:ext cx="1152128" cy="868680"/>
          </a:xfrm>
          <a:prstGeom prst="bentArrow">
            <a:avLst>
              <a:gd name="adj1" fmla="val 25000"/>
              <a:gd name="adj2" fmla="val 2780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4209828" y="5661248"/>
            <a:ext cx="43032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Prijava oddana z uporabniškim imenom in geslom</a:t>
            </a:r>
          </a:p>
        </p:txBody>
      </p:sp>
      <p:sp>
        <p:nvSpPr>
          <p:cNvPr id="14" name="Naslov 1"/>
          <p:cNvSpPr txBox="1">
            <a:spLocks/>
          </p:cNvSpPr>
          <p:nvPr/>
        </p:nvSpPr>
        <p:spPr bwMode="auto">
          <a:xfrm>
            <a:off x="673819" y="44624"/>
            <a:ext cx="699452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sl-SI" altLang="sl-SI" sz="1800" dirty="0" err="1"/>
              <a:t>eVŠ</a:t>
            </a:r>
            <a:r>
              <a:rPr lang="sl-SI" altLang="sl-SI" sz="1800" dirty="0"/>
              <a:t> – prijava za vpis na študijske programe</a:t>
            </a:r>
            <a:br>
              <a:rPr lang="sl-SI" altLang="sl-SI" sz="1800" dirty="0"/>
            </a:br>
            <a:r>
              <a:rPr lang="sl-SI" altLang="sl-SI" sz="2400" b="1" spc="300" dirty="0">
                <a:solidFill>
                  <a:schemeClr val="tx2"/>
                </a:solidFill>
              </a:rPr>
              <a:t>Primer izpolnitve in oddaje prijave</a:t>
            </a:r>
            <a:endParaRPr lang="sl-SI" altLang="sl-SI" sz="2400" spc="300" dirty="0">
              <a:solidFill>
                <a:schemeClr val="tx2"/>
              </a:solidFill>
            </a:endParaRP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457" y="2154227"/>
            <a:ext cx="4829175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lomljena puščica 11"/>
          <p:cNvSpPr/>
          <p:nvPr/>
        </p:nvSpPr>
        <p:spPr>
          <a:xfrm rot="5400000" flipH="1">
            <a:off x="5798428" y="4563140"/>
            <a:ext cx="1152128" cy="868680"/>
          </a:xfrm>
          <a:prstGeom prst="bentArrow">
            <a:avLst>
              <a:gd name="adj1" fmla="val 25000"/>
              <a:gd name="adj2" fmla="val 2780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3" name="Znak za množenje 2">
            <a:extLst>
              <a:ext uri="{FF2B5EF4-FFF2-40B4-BE49-F238E27FC236}">
                <a16:creationId xmlns:a16="http://schemas.microsoft.com/office/drawing/2014/main" id="{0C9E278E-7BDC-4D04-801E-1133E20E4427}"/>
              </a:ext>
            </a:extLst>
          </p:cNvPr>
          <p:cNvSpPr/>
          <p:nvPr/>
        </p:nvSpPr>
        <p:spPr>
          <a:xfrm>
            <a:off x="4663870" y="1080892"/>
            <a:ext cx="2293330" cy="4104456"/>
          </a:xfrm>
          <a:prstGeom prst="mathMultiply">
            <a:avLst/>
          </a:prstGeom>
          <a:ln w="190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87416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ŠTUDIJSKI PROGRAMI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999858"/>
              </p:ext>
            </p:extLst>
          </p:nvPr>
        </p:nvGraphicFramePr>
        <p:xfrm>
          <a:off x="865188" y="1916113"/>
          <a:ext cx="6994525" cy="217963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50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7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6956">
                <a:tc>
                  <a:txBody>
                    <a:bodyPr/>
                    <a:lstStyle/>
                    <a:p>
                      <a:r>
                        <a:rPr lang="sl-SI" sz="1600" dirty="0">
                          <a:latin typeface="Century Gothic" pitchFamily="34" charset="0"/>
                        </a:rPr>
                        <a:t>Vrsta študijskega programa /</a:t>
                      </a:r>
                    </a:p>
                    <a:p>
                      <a:r>
                        <a:rPr lang="sl-SI" sz="1600" dirty="0">
                          <a:latin typeface="Century Gothic" pitchFamily="34" charset="0"/>
                        </a:rPr>
                        <a:t>zaključek SŠ</a:t>
                      </a:r>
                    </a:p>
                  </a:txBody>
                  <a:tcPr marL="91432" marR="91432" marT="45727" marB="45727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latin typeface="Century Gothic" pitchFamily="34" charset="0"/>
                        </a:rPr>
                        <a:t>Splošna matura</a:t>
                      </a: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latin typeface="Century Gothic" pitchFamily="34" charset="0"/>
                        </a:rPr>
                        <a:t>Poklicna matura</a:t>
                      </a: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latin typeface="Century Gothic" pitchFamily="34" charset="0"/>
                        </a:rPr>
                        <a:t>Poklicna matura in maturitetni predmet</a:t>
                      </a: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latin typeface="Century Gothic" pitchFamily="34" charset="0"/>
                        </a:rPr>
                        <a:t>Končana</a:t>
                      </a:r>
                      <a:r>
                        <a:rPr lang="sl-SI" sz="1600" baseline="0" dirty="0">
                          <a:latin typeface="Century Gothic" pitchFamily="34" charset="0"/>
                        </a:rPr>
                        <a:t> 4-letna srednja šola pred 1.6.1995</a:t>
                      </a:r>
                      <a:endParaRPr lang="sl-SI" sz="1600" dirty="0">
                        <a:latin typeface="Century Gothic" pitchFamily="34" charset="0"/>
                      </a:endParaRP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4">
                <a:tc>
                  <a:txBody>
                    <a:bodyPr/>
                    <a:lstStyle/>
                    <a:p>
                      <a:r>
                        <a:rPr lang="sl-SI" sz="1800" b="1" dirty="0">
                          <a:latin typeface="Century Gothic" pitchFamily="34" charset="0"/>
                        </a:rPr>
                        <a:t>VS</a:t>
                      </a:r>
                    </a:p>
                  </a:txBody>
                  <a:tcPr marL="91432" marR="91432" marT="45727" marB="45727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>
                          <a:latin typeface="Century Gothic" pitchFamily="34" charset="0"/>
                        </a:rPr>
                        <a:t>X</a:t>
                      </a: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>
                          <a:latin typeface="Century Gothic" pitchFamily="34" charset="0"/>
                        </a:rPr>
                        <a:t>X</a:t>
                      </a: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>
                          <a:latin typeface="Century Gothic" pitchFamily="34" charset="0"/>
                        </a:rPr>
                        <a:t>X</a:t>
                      </a: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>
                          <a:latin typeface="Century Gothic" pitchFamily="34" charset="0"/>
                        </a:rPr>
                        <a:t>X</a:t>
                      </a: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94">
                <a:tc>
                  <a:txBody>
                    <a:bodyPr/>
                    <a:lstStyle/>
                    <a:p>
                      <a:r>
                        <a:rPr lang="sl-SI" sz="1800" b="1" dirty="0">
                          <a:latin typeface="Century Gothic" pitchFamily="34" charset="0"/>
                        </a:rPr>
                        <a:t>UN</a:t>
                      </a:r>
                    </a:p>
                  </a:txBody>
                  <a:tcPr marL="91432" marR="91432" marT="45727" marB="45727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>
                          <a:latin typeface="Century Gothic" pitchFamily="34" charset="0"/>
                        </a:rPr>
                        <a:t>X</a:t>
                      </a: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>
                          <a:latin typeface="Century Gothic" pitchFamily="34" charset="0"/>
                        </a:rPr>
                        <a:t>-</a:t>
                      </a: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>
                          <a:latin typeface="Century Gothic" pitchFamily="34" charset="0"/>
                        </a:rPr>
                        <a:t>X*</a:t>
                      </a: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>
                          <a:latin typeface="Century Gothic" pitchFamily="34" charset="0"/>
                        </a:rPr>
                        <a:t>X</a:t>
                      </a: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94">
                <a:tc>
                  <a:txBody>
                    <a:bodyPr/>
                    <a:lstStyle/>
                    <a:p>
                      <a:r>
                        <a:rPr lang="sl-SI" sz="1800" b="1" dirty="0">
                          <a:latin typeface="Century Gothic" pitchFamily="34" charset="0"/>
                        </a:rPr>
                        <a:t>EMAG</a:t>
                      </a:r>
                    </a:p>
                  </a:txBody>
                  <a:tcPr marL="91432" marR="91432" marT="45727" marB="45727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>
                          <a:latin typeface="Century Gothic" pitchFamily="34" charset="0"/>
                        </a:rPr>
                        <a:t>X</a:t>
                      </a: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>
                          <a:latin typeface="Century Gothic" pitchFamily="34" charset="0"/>
                        </a:rPr>
                        <a:t>-</a:t>
                      </a: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>
                          <a:latin typeface="Century Gothic" pitchFamily="34" charset="0"/>
                        </a:rPr>
                        <a:t>X*</a:t>
                      </a: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>
                          <a:latin typeface="Century Gothic" pitchFamily="34" charset="0"/>
                        </a:rPr>
                        <a:t>X</a:t>
                      </a: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7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5300663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2" name="Slide Number Placeholder 6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E376CB19-6754-4C53-A4E8-DA7FFFA1247D}" type="slidenum">
              <a:rPr lang="sl-SI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sl-SI">
              <a:solidFill>
                <a:schemeClr val="bg1"/>
              </a:solidFill>
            </a:endParaRPr>
          </a:p>
        </p:txBody>
      </p:sp>
      <p:pic>
        <p:nvPicPr>
          <p:cNvPr id="1027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73688"/>
            <a:ext cx="173196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5373688"/>
            <a:ext cx="16224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5373688"/>
            <a:ext cx="153511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5373688"/>
            <a:ext cx="135731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1" name="TextBox 5"/>
          <p:cNvSpPr txBox="1">
            <a:spLocks noChangeArrowheads="1"/>
          </p:cNvSpPr>
          <p:nvPr/>
        </p:nvSpPr>
        <p:spPr bwMode="auto">
          <a:xfrm>
            <a:off x="865188" y="4221163"/>
            <a:ext cx="49879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200">
                <a:latin typeface="Calibri" pitchFamily="34" charset="0"/>
              </a:rPr>
              <a:t>* - študij omogočen pri nekaterih študijskih programih pod določenimi pogoji</a:t>
            </a:r>
          </a:p>
        </p:txBody>
      </p:sp>
    </p:spTree>
    <p:extLst>
      <p:ext uri="{BB962C8B-B14F-4D97-AF65-F5344CB8AC3E}">
        <p14:creationId xmlns:p14="http://schemas.microsoft.com/office/powerpoint/2010/main" val="3463335390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A88AC-E840-44CF-AC70-71C35A5FA74E}" type="slidenum">
              <a:rPr lang="sl-SI" smtClean="0"/>
              <a:pPr>
                <a:defRPr/>
              </a:pPr>
              <a:t>60</a:t>
            </a:fld>
            <a:endParaRPr lang="sl-SI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42790"/>
            <a:ext cx="5892800" cy="520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a 6"/>
          <p:cNvSpPr/>
          <p:nvPr/>
        </p:nvSpPr>
        <p:spPr>
          <a:xfrm>
            <a:off x="2195736" y="1324080"/>
            <a:ext cx="1872109" cy="5207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38067"/>
            <a:ext cx="426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esna puščica 4"/>
          <p:cNvSpPr/>
          <p:nvPr/>
        </p:nvSpPr>
        <p:spPr>
          <a:xfrm>
            <a:off x="4211960" y="2996952"/>
            <a:ext cx="122413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Naslov 1"/>
          <p:cNvSpPr txBox="1">
            <a:spLocks/>
          </p:cNvSpPr>
          <p:nvPr/>
        </p:nvSpPr>
        <p:spPr bwMode="auto">
          <a:xfrm>
            <a:off x="673819" y="116632"/>
            <a:ext cx="699452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sl-SI" altLang="sl-SI" sz="1800" dirty="0" err="1"/>
              <a:t>eVŠ</a:t>
            </a:r>
            <a:r>
              <a:rPr lang="sl-SI" altLang="sl-SI" sz="1800" dirty="0"/>
              <a:t> – prijava za vpis na študijske programe</a:t>
            </a:r>
            <a:br>
              <a:rPr lang="sl-SI" altLang="sl-SI" sz="1800" dirty="0"/>
            </a:br>
            <a:r>
              <a:rPr lang="sl-SI" altLang="sl-SI" sz="2400" b="1" spc="300" dirty="0">
                <a:solidFill>
                  <a:schemeClr val="tx2"/>
                </a:solidFill>
              </a:rPr>
              <a:t>Primer oddaje prijave z UPORABNIŠKIM IMENOM IN GESLOM</a:t>
            </a:r>
            <a:endParaRPr lang="sl-SI" altLang="sl-SI" sz="2400" spc="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5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A88AC-E840-44CF-AC70-71C35A5FA74E}" type="slidenum">
              <a:rPr lang="sl-SI" smtClean="0"/>
              <a:pPr>
                <a:defRPr/>
              </a:pPr>
              <a:t>61</a:t>
            </a:fld>
            <a:endParaRPr lang="sl-SI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8" y="1268759"/>
            <a:ext cx="4089400" cy="528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58"/>
            <a:ext cx="4032250" cy="528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slov 1"/>
          <p:cNvSpPr txBox="1">
            <a:spLocks/>
          </p:cNvSpPr>
          <p:nvPr/>
        </p:nvSpPr>
        <p:spPr bwMode="auto">
          <a:xfrm>
            <a:off x="673819" y="116632"/>
            <a:ext cx="699452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sl-SI" altLang="sl-SI" sz="1800" dirty="0" err="1"/>
              <a:t>eVŠ</a:t>
            </a:r>
            <a:r>
              <a:rPr lang="sl-SI" altLang="sl-SI" sz="1800" dirty="0"/>
              <a:t> – prijava za vpis na študijske programe</a:t>
            </a:r>
            <a:br>
              <a:rPr lang="sl-SI" altLang="sl-SI" sz="1800" dirty="0"/>
            </a:br>
            <a:r>
              <a:rPr lang="sl-SI" altLang="sl-SI" sz="2400" b="1" spc="300" dirty="0">
                <a:solidFill>
                  <a:schemeClr val="tx2"/>
                </a:solidFill>
              </a:rPr>
              <a:t>Primer oddaje prijave z UPORABNIŠKIM IMENOM IN GESLOM</a:t>
            </a:r>
            <a:endParaRPr lang="sl-SI" altLang="sl-SI" sz="2400" spc="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73987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A88AC-E840-44CF-AC70-71C35A5FA74E}" type="slidenum">
              <a:rPr lang="sl-SI" smtClean="0"/>
              <a:pPr>
                <a:defRPr/>
              </a:pPr>
              <a:t>62</a:t>
            </a:fld>
            <a:endParaRPr lang="sl-SI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340768"/>
            <a:ext cx="87439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6885">
            <a:off x="3777136" y="1288612"/>
            <a:ext cx="3744417" cy="518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slov 1"/>
          <p:cNvSpPr txBox="1">
            <a:spLocks/>
          </p:cNvSpPr>
          <p:nvPr/>
        </p:nvSpPr>
        <p:spPr bwMode="auto">
          <a:xfrm>
            <a:off x="673819" y="116632"/>
            <a:ext cx="699452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sl-SI" altLang="sl-SI" sz="1800" dirty="0"/>
              <a:t>eVŠ – prijava za vpis na študijske programe</a:t>
            </a:r>
            <a:br>
              <a:rPr lang="sl-SI" altLang="sl-SI" sz="1800" dirty="0"/>
            </a:br>
            <a:r>
              <a:rPr lang="sl-SI" altLang="sl-SI" sz="2400" b="1" spc="300" dirty="0">
                <a:solidFill>
                  <a:schemeClr val="tx2"/>
                </a:solidFill>
              </a:rPr>
              <a:t>Primer oddaje prijave z UPORABNIŠKIM IMENOM IN GESLOM</a:t>
            </a:r>
            <a:endParaRPr lang="sl-SI" altLang="sl-SI" sz="2400" spc="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089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A88AC-E840-44CF-AC70-71C35A5FA74E}" type="slidenum">
              <a:rPr lang="sl-SI" smtClean="0"/>
              <a:pPr>
                <a:defRPr/>
              </a:pPr>
              <a:t>63</a:t>
            </a:fld>
            <a:endParaRPr lang="sl-SI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33" y="1268760"/>
            <a:ext cx="772565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slov 1"/>
          <p:cNvSpPr txBox="1">
            <a:spLocks/>
          </p:cNvSpPr>
          <p:nvPr/>
        </p:nvSpPr>
        <p:spPr bwMode="auto">
          <a:xfrm>
            <a:off x="673819" y="116632"/>
            <a:ext cx="699452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sl-SI" altLang="sl-SI" sz="1800" dirty="0" err="1"/>
              <a:t>eVŠ</a:t>
            </a:r>
            <a:r>
              <a:rPr lang="sl-SI" altLang="sl-SI" sz="1800" dirty="0"/>
              <a:t> – prijava za vpis na študijske programe</a:t>
            </a:r>
            <a:br>
              <a:rPr lang="sl-SI" altLang="sl-SI" sz="1800" dirty="0"/>
            </a:br>
            <a:r>
              <a:rPr lang="sl-SI" altLang="sl-SI" sz="2400" b="1" spc="300" dirty="0">
                <a:solidFill>
                  <a:schemeClr val="tx2"/>
                </a:solidFill>
              </a:rPr>
              <a:t>Prime</a:t>
            </a:r>
            <a:r>
              <a:rPr lang="sl-SI" altLang="sl-SI" sz="2400" b="1" spc="300" dirty="0">
                <a:solidFill>
                  <a:srgbClr val="1F497D"/>
                </a:solidFill>
              </a:rPr>
              <a:t>r</a:t>
            </a:r>
            <a:r>
              <a:rPr lang="sl-SI" altLang="sl-SI" sz="2400" b="1" spc="300" dirty="0">
                <a:solidFill>
                  <a:schemeClr val="tx2"/>
                </a:solidFill>
              </a:rPr>
              <a:t> oddaje prijave z UPORABNIŠKIM IMENOM IN </a:t>
            </a:r>
            <a:r>
              <a:rPr lang="sl-SI" altLang="sl-SI" sz="2400" b="1" spc="300" dirty="0">
                <a:solidFill>
                  <a:srgbClr val="1F497D"/>
                </a:solidFill>
              </a:rPr>
              <a:t>GESLOM</a:t>
            </a:r>
            <a:endParaRPr lang="sl-SI" altLang="sl-SI" sz="2400" spc="300" dirty="0">
              <a:solidFill>
                <a:srgbClr val="1F497D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5618099" y="1268760"/>
            <a:ext cx="2842333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Po uspešno poslani prijavi, kandidat na svoj e-</a:t>
            </a:r>
            <a:r>
              <a:rPr lang="sl-SI" sz="1600" dirty="0" err="1"/>
              <a:t>mail</a:t>
            </a:r>
            <a:r>
              <a:rPr lang="sl-SI" sz="1600" dirty="0"/>
              <a:t> prejme sporočilo in v prilogi izpis prijave (</a:t>
            </a:r>
            <a:r>
              <a:rPr lang="sl-SI" sz="1600" dirty="0" err="1"/>
              <a:t>pdf</a:t>
            </a:r>
            <a:r>
              <a:rPr lang="sl-SI" sz="1600" dirty="0"/>
              <a:t>)</a:t>
            </a:r>
            <a:endParaRPr lang="sl-SI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33" y="1268759"/>
            <a:ext cx="8315986" cy="519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jeZBesedilom 9"/>
          <p:cNvSpPr txBox="1"/>
          <p:nvPr/>
        </p:nvSpPr>
        <p:spPr>
          <a:xfrm>
            <a:off x="5618100" y="1543109"/>
            <a:ext cx="35259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Status prijave se postavi na status „ELEKTRONSKO POSLANA“. </a:t>
            </a:r>
          </a:p>
          <a:p>
            <a:pPr algn="ctr"/>
            <a:r>
              <a:rPr lang="sl-SI" sz="1600" dirty="0">
                <a:solidFill>
                  <a:srgbClr val="C00000"/>
                </a:solidFill>
              </a:rPr>
              <a:t>TAKŠNA PRIJAVA ŠE NI DOKONČNA, SAJ JO JE POTREBNO NATISNITI IN PODPISATI TER POSLATI NA VPISNO SLUŽBO !!!</a:t>
            </a:r>
            <a:endParaRPr lang="sl-SI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5436096" y="5013176"/>
            <a:ext cx="3456384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ČE ŽELI KANDIDAT PO USPEŠNO ODDANI PRIJAVI SPREMENITI PRIJAVO, MORA NAJPREJ PREKLICATI PREJŠNJO, TER </a:t>
            </a:r>
            <a:r>
              <a:rPr lang="sl-SI" sz="1600" dirty="0">
                <a:solidFill>
                  <a:srgbClr val="C00000"/>
                </a:solidFill>
              </a:rPr>
              <a:t>ODDATI NOVO PRIJAVO!!!</a:t>
            </a:r>
          </a:p>
          <a:p>
            <a:pPr algn="ctr"/>
            <a:r>
              <a:rPr lang="sl-SI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ODDA NOVO PRIJAVO, JO MORA PONOVNO NATISNITI IN POSLATI</a:t>
            </a:r>
          </a:p>
        </p:txBody>
      </p:sp>
      <p:sp>
        <p:nvSpPr>
          <p:cNvPr id="7" name="Elipsa 6"/>
          <p:cNvSpPr/>
          <p:nvPr/>
        </p:nvSpPr>
        <p:spPr>
          <a:xfrm>
            <a:off x="6587227" y="3513262"/>
            <a:ext cx="1078930" cy="6187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1" name="Desna puščica s črticami 10"/>
          <p:cNvSpPr/>
          <p:nvPr/>
        </p:nvSpPr>
        <p:spPr>
          <a:xfrm rot="8522955">
            <a:off x="7425514" y="3029233"/>
            <a:ext cx="881794" cy="216024"/>
          </a:xfrm>
          <a:prstGeom prst="stripedRightArrow">
            <a:avLst>
              <a:gd name="adj1" fmla="val 5500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Desna puščica s črticami 12"/>
          <p:cNvSpPr/>
          <p:nvPr/>
        </p:nvSpPr>
        <p:spPr>
          <a:xfrm rot="19629349">
            <a:off x="6869782" y="4726374"/>
            <a:ext cx="584375" cy="165458"/>
          </a:xfrm>
          <a:prstGeom prst="stripedRightArrow">
            <a:avLst>
              <a:gd name="adj1" fmla="val 5500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260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7" grpId="0" animBg="1"/>
      <p:bldP spid="11" grpId="0" animBg="1"/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2400" dirty="0"/>
              <a:t>eVŠ – prijava za vpis na študijske programe</a:t>
            </a:r>
            <a:br>
              <a:rPr lang="sl-SI" altLang="sl-SI" sz="2400" dirty="0"/>
            </a:br>
            <a:r>
              <a:rPr lang="sl-SI" altLang="sl-SI" sz="2400" b="1" spc="300" dirty="0">
                <a:solidFill>
                  <a:schemeClr val="tx2"/>
                </a:solidFill>
              </a:rPr>
              <a:t>Primer oddaje prijave z digitalnim potrdilom</a:t>
            </a:r>
            <a:r>
              <a:rPr lang="sl-SI" altLang="sl-SI" sz="2400" spc="300" dirty="0">
                <a:solidFill>
                  <a:schemeClr val="tx2"/>
                </a:solidFill>
              </a:rPr>
              <a:t/>
            </a:r>
            <a:br>
              <a:rPr lang="sl-SI" altLang="sl-SI" sz="2400" spc="300" dirty="0">
                <a:solidFill>
                  <a:schemeClr val="tx2"/>
                </a:solidFill>
              </a:rPr>
            </a:br>
            <a:endParaRPr lang="sl-SI" sz="240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A88AC-E840-44CF-AC70-71C35A5FA74E}" type="slidenum">
              <a:rPr lang="sl-SI" smtClean="0"/>
              <a:pPr>
                <a:defRPr/>
              </a:pPr>
              <a:t>64</a:t>
            </a:fld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68760"/>
            <a:ext cx="6863686" cy="5037956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2843808" y="2132657"/>
            <a:ext cx="2016125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45015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09327"/>
            <a:ext cx="5957119" cy="4115355"/>
          </a:xfrm>
          <a:prstGeom prst="rect">
            <a:avLst/>
          </a:prstGeom>
        </p:spPr>
      </p:pic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A88AC-E840-44CF-AC70-71C35A5FA74E}" type="slidenum">
              <a:rPr lang="sl-SI" smtClean="0"/>
              <a:pPr>
                <a:defRPr/>
              </a:pPr>
              <a:t>65</a:t>
            </a:fld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580112" y="1450231"/>
            <a:ext cx="252028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Kandidat, ki nima nameščenega </a:t>
            </a:r>
            <a:r>
              <a:rPr lang="sl-SI" sz="1600" dirty="0" err="1"/>
              <a:t>The</a:t>
            </a:r>
            <a:r>
              <a:rPr lang="sl-SI" sz="1600" dirty="0"/>
              <a:t> </a:t>
            </a:r>
            <a:r>
              <a:rPr lang="sl-SI" sz="1600" dirty="0" err="1"/>
              <a:t>proXSign</a:t>
            </a:r>
            <a:r>
              <a:rPr lang="sl-SI" sz="1600" dirty="0"/>
              <a:t> XTML, ne bo mogel oddati prijave !!!</a:t>
            </a:r>
            <a:endParaRPr lang="sl-SI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esna puščica s črticami 7"/>
          <p:cNvSpPr/>
          <p:nvPr/>
        </p:nvSpPr>
        <p:spPr>
          <a:xfrm rot="8522955">
            <a:off x="3868576" y="2559169"/>
            <a:ext cx="1694878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Naslov 1"/>
          <p:cNvSpPr txBox="1">
            <a:spLocks/>
          </p:cNvSpPr>
          <p:nvPr/>
        </p:nvSpPr>
        <p:spPr bwMode="auto">
          <a:xfrm>
            <a:off x="673819" y="116632"/>
            <a:ext cx="699452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sl-SI" altLang="sl-SI" sz="1800" dirty="0" err="1"/>
              <a:t>eVŠ</a:t>
            </a:r>
            <a:r>
              <a:rPr lang="sl-SI" altLang="sl-SI" sz="1800" dirty="0"/>
              <a:t> – prijava za vpis na študijske programe</a:t>
            </a:r>
            <a:br>
              <a:rPr lang="sl-SI" altLang="sl-SI" sz="1800" dirty="0"/>
            </a:br>
            <a:r>
              <a:rPr lang="sl-SI" altLang="sl-SI" sz="2400" b="1" spc="300" dirty="0">
                <a:solidFill>
                  <a:schemeClr val="tx2"/>
                </a:solidFill>
              </a:rPr>
              <a:t>Primer oddaje prijave z digitalnim potrdilom</a:t>
            </a:r>
            <a:endParaRPr lang="sl-SI" altLang="sl-SI" sz="2400" spc="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800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A88AC-E840-44CF-AC70-71C35A5FA74E}" type="slidenum">
              <a:rPr lang="sl-SI" smtClean="0"/>
              <a:pPr>
                <a:defRPr/>
              </a:pPr>
              <a:t>66</a:t>
            </a:fld>
            <a:endParaRPr lang="sl-SI" dirty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281113"/>
            <a:ext cx="549592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slov 1"/>
          <p:cNvSpPr txBox="1">
            <a:spLocks/>
          </p:cNvSpPr>
          <p:nvPr/>
        </p:nvSpPr>
        <p:spPr bwMode="auto">
          <a:xfrm>
            <a:off x="673819" y="188640"/>
            <a:ext cx="699452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sl-SI" altLang="sl-SI" sz="1800" dirty="0" err="1"/>
              <a:t>eVŠ</a:t>
            </a:r>
            <a:r>
              <a:rPr lang="sl-SI" altLang="sl-SI" sz="1800" dirty="0"/>
              <a:t> – prijava za vpis na študijske programe</a:t>
            </a:r>
            <a:br>
              <a:rPr lang="sl-SI" altLang="sl-SI" sz="1800" dirty="0"/>
            </a:br>
            <a:r>
              <a:rPr lang="sl-SI" altLang="sl-SI" sz="2400" b="1" spc="300" dirty="0">
                <a:solidFill>
                  <a:schemeClr val="tx2"/>
                </a:solidFill>
              </a:rPr>
              <a:t>Primer oddaje prijave z digitalnim potrdilom</a:t>
            </a:r>
            <a:endParaRPr lang="sl-SI" altLang="sl-SI" sz="2400" spc="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68693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A88AC-E840-44CF-AC70-71C35A5FA74E}" type="slidenum">
              <a:rPr lang="sl-SI" smtClean="0"/>
              <a:pPr>
                <a:defRPr/>
              </a:pPr>
              <a:t>67</a:t>
            </a:fld>
            <a:endParaRPr lang="sl-SI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43000"/>
            <a:ext cx="81216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slov 1"/>
          <p:cNvSpPr txBox="1">
            <a:spLocks/>
          </p:cNvSpPr>
          <p:nvPr/>
        </p:nvSpPr>
        <p:spPr bwMode="auto">
          <a:xfrm>
            <a:off x="673819" y="116632"/>
            <a:ext cx="699452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sl-SI" altLang="sl-SI" sz="1800" dirty="0" err="1"/>
              <a:t>eVŠ</a:t>
            </a:r>
            <a:r>
              <a:rPr lang="sl-SI" altLang="sl-SI" sz="1800" dirty="0"/>
              <a:t> – prijava za vpis na študijske programe</a:t>
            </a:r>
            <a:br>
              <a:rPr lang="sl-SI" altLang="sl-SI" sz="1800" dirty="0"/>
            </a:br>
            <a:r>
              <a:rPr lang="sl-SI" altLang="sl-SI" sz="2400" b="1" spc="300" dirty="0">
                <a:solidFill>
                  <a:schemeClr val="tx2"/>
                </a:solidFill>
              </a:rPr>
              <a:t>Primer oddaje prijave z digitalnim potrdilom</a:t>
            </a:r>
            <a:endParaRPr lang="sl-SI" altLang="sl-SI" sz="2400" spc="300" dirty="0">
              <a:solidFill>
                <a:schemeClr val="tx2"/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5618099" y="1268760"/>
            <a:ext cx="2842333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Po uspešno poslani prijavi, kandidat na svoj e-</a:t>
            </a:r>
            <a:r>
              <a:rPr lang="sl-SI" sz="1600" dirty="0" err="1"/>
              <a:t>mail</a:t>
            </a:r>
            <a:r>
              <a:rPr lang="sl-SI" sz="1600" dirty="0"/>
              <a:t> prejme sporočilo in v prilogi izpis prijave (</a:t>
            </a:r>
            <a:r>
              <a:rPr lang="sl-SI" sz="1600" dirty="0" err="1"/>
              <a:t>pdf</a:t>
            </a:r>
            <a:r>
              <a:rPr lang="sl-SI" sz="1600" dirty="0"/>
              <a:t>)</a:t>
            </a:r>
            <a:endParaRPr lang="sl-SI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Desna puščica s črticami 10"/>
          <p:cNvSpPr/>
          <p:nvPr/>
        </p:nvSpPr>
        <p:spPr>
          <a:xfrm rot="10533437">
            <a:off x="2238489" y="1937814"/>
            <a:ext cx="3376315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96295"/>
            <a:ext cx="7592144" cy="463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jeZBesedilom 11"/>
          <p:cNvSpPr txBox="1"/>
          <p:nvPr/>
        </p:nvSpPr>
        <p:spPr>
          <a:xfrm>
            <a:off x="5868144" y="1807369"/>
            <a:ext cx="331236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Status prijave se postavi na status „PODPISANA S CERTIFIKATOM“. </a:t>
            </a:r>
          </a:p>
          <a:p>
            <a:pPr algn="ctr"/>
            <a:r>
              <a:rPr lang="sl-SI" sz="1600" dirty="0">
                <a:solidFill>
                  <a:srgbClr val="C00000"/>
                </a:solidFill>
              </a:rPr>
              <a:t>TAKŠNA PRIJAVA JE DOKONČNA !!!</a:t>
            </a:r>
            <a:endParaRPr lang="sl-SI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Desna puščica s črticami 12"/>
          <p:cNvSpPr/>
          <p:nvPr/>
        </p:nvSpPr>
        <p:spPr>
          <a:xfrm rot="8522955">
            <a:off x="7095707" y="3114853"/>
            <a:ext cx="881794" cy="216024"/>
          </a:xfrm>
          <a:prstGeom prst="stripedRightArrow">
            <a:avLst>
              <a:gd name="adj1" fmla="val 5500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6444208" y="3500809"/>
            <a:ext cx="1008112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4" name="PoljeZBesedilom 13"/>
          <p:cNvSpPr txBox="1"/>
          <p:nvPr/>
        </p:nvSpPr>
        <p:spPr>
          <a:xfrm>
            <a:off x="5508104" y="5449848"/>
            <a:ext cx="345638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ČE ŽELI KANDIDAT PO USPEŠNO ODDANI PRIJAVI SPREMENITI PRIJAVO, MORA NAJPREJ PREKLICATI PREJŠNJO, TER </a:t>
            </a:r>
            <a:r>
              <a:rPr lang="sl-SI" sz="1600" dirty="0">
                <a:solidFill>
                  <a:srgbClr val="C00000"/>
                </a:solidFill>
              </a:rPr>
              <a:t>ODDATI NOVO PRIJAVO!!!</a:t>
            </a:r>
            <a:endParaRPr lang="sl-SI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Desna puščica s črticami 14"/>
          <p:cNvSpPr/>
          <p:nvPr/>
        </p:nvSpPr>
        <p:spPr>
          <a:xfrm rot="18542014">
            <a:off x="6619801" y="4811611"/>
            <a:ext cx="881794" cy="216024"/>
          </a:xfrm>
          <a:prstGeom prst="stripedRightArrow">
            <a:avLst>
              <a:gd name="adj1" fmla="val 5500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6531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8" grpId="0" animBg="1"/>
      <p:bldP spid="14" grpId="0" animBg="1"/>
      <p:bldP spid="1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sl-SI"/>
              <a:t>DODATNE INFORMACIJE</a:t>
            </a:r>
            <a:endParaRPr lang="sl-SI" altLang="sl-SI"/>
          </a:p>
        </p:txBody>
      </p:sp>
      <p:pic>
        <p:nvPicPr>
          <p:cNvPr id="5017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5543550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5616575"/>
            <a:ext cx="178276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0" r="2312"/>
          <a:stretch>
            <a:fillRect/>
          </a:stretch>
        </p:blipFill>
        <p:spPr bwMode="auto">
          <a:xfrm>
            <a:off x="468313" y="5616575"/>
            <a:ext cx="104933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5616575"/>
            <a:ext cx="16922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616575"/>
            <a:ext cx="17272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400" dirty="0" err="1"/>
              <a:t>VPIC</a:t>
            </a:r>
            <a:r>
              <a:rPr lang="sl-SI" altLang="sl-SI" sz="2400" dirty="0"/>
              <a:t> – Visokošolski prijavno-informacijski center UM:</a:t>
            </a:r>
          </a:p>
          <a:p>
            <a:pPr lvl="1" eaLnBrk="1" hangingPunct="1"/>
            <a:r>
              <a:rPr lang="sl-SI" altLang="sl-SI" sz="2000" dirty="0">
                <a:hlinkClick r:id="rId7"/>
              </a:rPr>
              <a:t>http://vpis.um.si</a:t>
            </a:r>
            <a:endParaRPr lang="sl-SI" altLang="sl-SI" sz="2000" dirty="0"/>
          </a:p>
          <a:p>
            <a:pPr lvl="1" eaLnBrk="1" hangingPunct="1"/>
            <a:r>
              <a:rPr lang="sl-SI" altLang="sl-SI" sz="2000" dirty="0" err="1"/>
              <a:t>email</a:t>
            </a:r>
            <a:r>
              <a:rPr lang="sl-SI" altLang="sl-SI" sz="2000" dirty="0"/>
              <a:t>: </a:t>
            </a:r>
            <a:r>
              <a:rPr lang="sl-SI" altLang="sl-SI" sz="2000" dirty="0" err="1">
                <a:hlinkClick r:id="rId8"/>
              </a:rPr>
              <a:t>vpis@um.si</a:t>
            </a:r>
            <a:endParaRPr lang="sl-SI" altLang="sl-SI" sz="2000" dirty="0"/>
          </a:p>
          <a:p>
            <a:pPr lvl="1" eaLnBrk="1" hangingPunct="1"/>
            <a:r>
              <a:rPr lang="sl-SI" altLang="sl-SI" sz="2000" dirty="0"/>
              <a:t>Tel: 02/23 55 261, 02/23 55 263, 02/23 55 264</a:t>
            </a:r>
          </a:p>
          <a:p>
            <a:pPr eaLnBrk="1" hangingPunct="1"/>
            <a:r>
              <a:rPr lang="sl-SI" altLang="sl-SI" sz="2400" dirty="0"/>
              <a:t>Študijski programi, Univerza v Mariboru:</a:t>
            </a:r>
          </a:p>
          <a:p>
            <a:pPr lvl="1" eaLnBrk="1" hangingPunct="1"/>
            <a:r>
              <a:rPr lang="sl-SI" altLang="sl-SI" sz="2000" dirty="0">
                <a:hlinkClick r:id="rId9"/>
              </a:rPr>
              <a:t>www.um.si</a:t>
            </a:r>
            <a:r>
              <a:rPr lang="sl-SI" altLang="sl-SI" sz="2000" dirty="0"/>
              <a:t>.</a:t>
            </a:r>
            <a:endParaRPr lang="sl-SI" altLang="sl-SI" sz="2000" dirty="0">
              <a:sym typeface="Wingdings" pitchFamily="2" charset="2"/>
            </a:endParaRPr>
          </a:p>
        </p:txBody>
      </p:sp>
      <p:sp>
        <p:nvSpPr>
          <p:cNvPr id="50185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C9A49FF-60C6-44D9-910F-7505A24CA780}" type="slidenum">
              <a:rPr lang="sl-SI" altLang="sl-SI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sl-SI" altLang="sl-S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2026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ŠTUDIJSKI PROGRAMI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979231"/>
              </p:ext>
            </p:extLst>
          </p:nvPr>
        </p:nvGraphicFramePr>
        <p:xfrm>
          <a:off x="1115616" y="1421513"/>
          <a:ext cx="6994526" cy="353539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322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08"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Century Gothic" pitchFamily="34" charset="0"/>
                        </a:rPr>
                        <a:t>RAVNI IZOBRAZBE PO DOSEDANJIH PROGRAMIH</a:t>
                      </a:r>
                    </a:p>
                  </a:txBody>
                  <a:tcPr marL="91432" marR="91432" marT="45696" marB="45696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>
                          <a:latin typeface="Century Gothic" pitchFamily="34" charset="0"/>
                        </a:rPr>
                        <a:t>RAVEN</a:t>
                      </a:r>
                    </a:p>
                  </a:txBody>
                  <a:tcPr marL="91432" marR="91432" marT="45696" marB="4569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Century Gothic" pitchFamily="34" charset="0"/>
                        </a:rPr>
                        <a:t>RAVNI IZOBRAZBE PO NOVIH PROGRAMIH</a:t>
                      </a:r>
                    </a:p>
                  </a:txBody>
                  <a:tcPr marL="91432" marR="91432" marT="45696" marB="4569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08"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Century Gothic" pitchFamily="34" charset="0"/>
                        </a:rPr>
                        <a:t>Višješolski programi (do 1994), Višješolski strokovni programi</a:t>
                      </a:r>
                    </a:p>
                  </a:txBody>
                  <a:tcPr marL="91432" marR="91432" marT="45696" marB="45696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>
                          <a:latin typeface="Century Gothic" pitchFamily="34" charset="0"/>
                        </a:rPr>
                        <a:t>6/1</a:t>
                      </a:r>
                    </a:p>
                  </a:txBody>
                  <a:tcPr marL="91432" marR="91432" marT="45696" marB="4569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Century Gothic" pitchFamily="34" charset="0"/>
                        </a:rPr>
                        <a:t>/</a:t>
                      </a:r>
                    </a:p>
                  </a:txBody>
                  <a:tcPr marL="91432" marR="91432" marT="45696" marB="4569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466"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Century Gothic" pitchFamily="34" charset="0"/>
                        </a:rPr>
                        <a:t>Specializacija po višješolskih programih;</a:t>
                      </a:r>
                    </a:p>
                    <a:p>
                      <a:r>
                        <a:rPr lang="sl-SI" sz="1400" dirty="0">
                          <a:latin typeface="Century Gothic" pitchFamily="34" charset="0"/>
                        </a:rPr>
                        <a:t>Visokošolski strokovni programi</a:t>
                      </a:r>
                    </a:p>
                  </a:txBody>
                  <a:tcPr marL="91432" marR="91432" marT="45696" marB="45696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>
                          <a:latin typeface="Century Gothic" pitchFamily="34" charset="0"/>
                        </a:rPr>
                        <a:t>6/2</a:t>
                      </a:r>
                    </a:p>
                  </a:txBody>
                  <a:tcPr marL="91432" marR="91432" marT="45696" marB="4569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Century Gothic" pitchFamily="34" charset="0"/>
                        </a:rPr>
                        <a:t>Visokošolski strokovni (1. st.);</a:t>
                      </a:r>
                    </a:p>
                    <a:p>
                      <a:r>
                        <a:rPr lang="sl-SI" sz="1400" dirty="0">
                          <a:latin typeface="Century Gothic" pitchFamily="34" charset="0"/>
                        </a:rPr>
                        <a:t>Univerzitetni programi (1. st.)</a:t>
                      </a:r>
                    </a:p>
                  </a:txBody>
                  <a:tcPr marL="91432" marR="91432" marT="45696" marB="4569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466"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Century Gothic" pitchFamily="34" charset="0"/>
                        </a:rPr>
                        <a:t>Specializacija po visokošolskih strokovnih programih, univerzitetni prog.</a:t>
                      </a:r>
                    </a:p>
                  </a:txBody>
                  <a:tcPr marL="91432" marR="91432" marT="45696" marB="45696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>
                          <a:latin typeface="Century Gothic" pitchFamily="34" charset="0"/>
                        </a:rPr>
                        <a:t>7</a:t>
                      </a:r>
                    </a:p>
                  </a:txBody>
                  <a:tcPr marL="91432" marR="91432" marT="45696" marB="4569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Century Gothic" pitchFamily="34" charset="0"/>
                        </a:rPr>
                        <a:t>Magisteriji stroke (2. st.)</a:t>
                      </a:r>
                    </a:p>
                    <a:p>
                      <a:r>
                        <a:rPr lang="sl-SI" sz="1400" dirty="0">
                          <a:latin typeface="Century Gothic" pitchFamily="34" charset="0"/>
                        </a:rPr>
                        <a:t>(za imenom)</a:t>
                      </a:r>
                    </a:p>
                  </a:txBody>
                  <a:tcPr marL="91432" marR="91432" marT="45696" marB="4569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08"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Century Gothic" pitchFamily="34" charset="0"/>
                        </a:rPr>
                        <a:t>Spec. po univerzitetnih prog., magisteriji znanosti (pred imenom)</a:t>
                      </a:r>
                    </a:p>
                  </a:txBody>
                  <a:tcPr marL="91432" marR="91432" marT="45696" marB="45696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>
                          <a:latin typeface="Century Gothic" pitchFamily="34" charset="0"/>
                        </a:rPr>
                        <a:t>8/1</a:t>
                      </a:r>
                    </a:p>
                  </a:txBody>
                  <a:tcPr marL="91432" marR="91432" marT="45696" marB="4569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Century Gothic" pitchFamily="34" charset="0"/>
                        </a:rPr>
                        <a:t>/</a:t>
                      </a:r>
                    </a:p>
                  </a:txBody>
                  <a:tcPr marL="91432" marR="91432" marT="45696" marB="4569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08"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Century Gothic" pitchFamily="34" charset="0"/>
                        </a:rPr>
                        <a:t>Doktorati znanosti (pred imenom)</a:t>
                      </a:r>
                    </a:p>
                  </a:txBody>
                  <a:tcPr marL="91432" marR="91432" marT="45696" marB="45696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>
                          <a:latin typeface="Century Gothic" pitchFamily="34" charset="0"/>
                        </a:rPr>
                        <a:t>8/2</a:t>
                      </a:r>
                    </a:p>
                  </a:txBody>
                  <a:tcPr marL="91432" marR="91432" marT="45696" marB="4569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Century Gothic" pitchFamily="34" charset="0"/>
                        </a:rPr>
                        <a:t>Doktorati znanosti (3. st.) </a:t>
                      </a:r>
                    </a:p>
                    <a:p>
                      <a:r>
                        <a:rPr lang="sl-SI" sz="1400" dirty="0">
                          <a:latin typeface="Century Gothic" pitchFamily="34" charset="0"/>
                        </a:rPr>
                        <a:t>(pred imenom) </a:t>
                      </a:r>
                    </a:p>
                  </a:txBody>
                  <a:tcPr marL="91432" marR="91432" marT="45696" marB="4569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20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531177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8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4BA9645-0EE5-43B4-AA92-18137FB93E98}" type="slidenum">
              <a:rPr lang="sl-SI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sl-SI">
              <a:solidFill>
                <a:schemeClr val="bg1"/>
              </a:solidFill>
            </a:endParaRPr>
          </a:p>
        </p:txBody>
      </p:sp>
      <p:pic>
        <p:nvPicPr>
          <p:cNvPr id="720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84800"/>
            <a:ext cx="153511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4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384800"/>
            <a:ext cx="17367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5384800"/>
            <a:ext cx="173513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6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384800"/>
            <a:ext cx="76676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60921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124">
            <a:off x="1532937" y="2590549"/>
            <a:ext cx="1868463" cy="238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6994525" cy="778098"/>
          </a:xfrm>
        </p:spPr>
        <p:txBody>
          <a:bodyPr/>
          <a:lstStyle/>
          <a:p>
            <a:pPr eaLnBrk="1" hangingPunct="1"/>
            <a:r>
              <a:rPr lang="sl-SI" altLang="sl-SI" dirty="0"/>
              <a:t>RAZPIS ZA VPIS</a:t>
            </a: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22922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5408613"/>
            <a:ext cx="9017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5407025"/>
            <a:ext cx="172878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408613"/>
            <a:ext cx="173513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5408613"/>
            <a:ext cx="153511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Slide Number Placeholder 9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FCBF236-27D3-44B9-9C78-21EED15819AB}" type="slidenum">
              <a:rPr lang="sl-SI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sl-SI">
              <a:solidFill>
                <a:schemeClr val="bg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320096"/>
              </p:ext>
            </p:extLst>
          </p:nvPr>
        </p:nvGraphicFramePr>
        <p:xfrm>
          <a:off x="482659" y="1268760"/>
          <a:ext cx="7521576" cy="95145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56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026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>
                          <a:latin typeface="Century Gothic" pitchFamily="34" charset="0"/>
                        </a:rPr>
                        <a:t>Datum</a:t>
                      </a:r>
                    </a:p>
                  </a:txBody>
                  <a:tcPr marL="91432" marR="91432" marT="45745" marB="45745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>
                          <a:latin typeface="Century Gothic" pitchFamily="34" charset="0"/>
                        </a:rPr>
                        <a:t>Dogodek</a:t>
                      </a:r>
                    </a:p>
                  </a:txBody>
                  <a:tcPr marL="91432" marR="91432" marT="45745" marB="457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0"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1. FEBRUAR 2021</a:t>
                      </a:r>
                    </a:p>
                  </a:txBody>
                  <a:tcPr marL="91432" marR="91432" marT="45745" marB="45745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latin typeface="Century Gothic" pitchFamily="34" charset="0"/>
                        </a:rPr>
                        <a:t>Objava RAZPISA ZA VPIS </a:t>
                      </a:r>
                    </a:p>
                    <a:p>
                      <a:r>
                        <a:rPr lang="sl-SI" sz="1600" dirty="0">
                          <a:latin typeface="Century Gothic" pitchFamily="34" charset="0"/>
                        </a:rPr>
                        <a:t>(</a:t>
                      </a:r>
                      <a:r>
                        <a:rPr lang="sl-SI" sz="1600" i="1" dirty="0">
                          <a:latin typeface="Century Gothic" pitchFamily="34" charset="0"/>
                        </a:rPr>
                        <a:t>samo v elektronski obliki</a:t>
                      </a:r>
                      <a:r>
                        <a:rPr lang="sl-SI" sz="1600" i="0" dirty="0">
                          <a:latin typeface="Century Gothic" pitchFamily="34" charset="0"/>
                        </a:rPr>
                        <a:t>) na</a:t>
                      </a:r>
                      <a:r>
                        <a:rPr lang="sl-SI" sz="1600" i="0" baseline="0" dirty="0">
                          <a:latin typeface="Century Gothic" pitchFamily="34" charset="0"/>
                        </a:rPr>
                        <a:t> VPIS, </a:t>
                      </a:r>
                      <a:r>
                        <a:rPr lang="sl-SI" sz="1600" i="0" baseline="0" dirty="0" err="1">
                          <a:latin typeface="Century Gothic" pitchFamily="34" charset="0"/>
                        </a:rPr>
                        <a:t>eVŠ</a:t>
                      </a:r>
                      <a:r>
                        <a:rPr lang="sl-SI" sz="1600" i="0" baseline="0" dirty="0">
                          <a:latin typeface="Century Gothic" pitchFamily="34" charset="0"/>
                        </a:rPr>
                        <a:t>, MIZŠ</a:t>
                      </a:r>
                      <a:endParaRPr lang="sl-SI" sz="1600" i="0" dirty="0">
                        <a:latin typeface="Century Gothic" pitchFamily="34" charset="0"/>
                      </a:endParaRPr>
                    </a:p>
                  </a:txBody>
                  <a:tcPr marL="91432" marR="91432" marT="45745" marB="457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124">
            <a:off x="3333137" y="2545517"/>
            <a:ext cx="1868463" cy="238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124">
            <a:off x="5205345" y="2500484"/>
            <a:ext cx="1868463" cy="238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Skupina 7"/>
          <p:cNvGrpSpPr/>
          <p:nvPr/>
        </p:nvGrpSpPr>
        <p:grpSpPr>
          <a:xfrm>
            <a:off x="637200" y="3356992"/>
            <a:ext cx="3024336" cy="1512168"/>
            <a:chOff x="749665" y="3140968"/>
            <a:chExt cx="3024336" cy="1512168"/>
          </a:xfrm>
          <a:solidFill>
            <a:schemeClr val="bg1"/>
          </a:solidFill>
        </p:grpSpPr>
        <p:sp>
          <p:nvSpPr>
            <p:cNvPr id="6" name="Zaobljeni pravokotnik 5"/>
            <p:cNvSpPr/>
            <p:nvPr/>
          </p:nvSpPr>
          <p:spPr>
            <a:xfrm>
              <a:off x="749665" y="3140968"/>
              <a:ext cx="3024336" cy="151216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" name="PoljeZBesedilom 6"/>
            <p:cNvSpPr txBox="1"/>
            <p:nvPr/>
          </p:nvSpPr>
          <p:spPr>
            <a:xfrm>
              <a:off x="1058615" y="3296570"/>
              <a:ext cx="2401268" cy="12003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l-SI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Uvodni -splošni del</a:t>
              </a: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5016458" y="3356121"/>
            <a:ext cx="3024336" cy="1512168"/>
            <a:chOff x="722470" y="3140968"/>
            <a:chExt cx="3024336" cy="1512168"/>
          </a:xfrm>
          <a:gradFill>
            <a:gsLst>
              <a:gs pos="91474">
                <a:srgbClr val="3A7CCB"/>
              </a:gs>
              <a:gs pos="1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grpSpPr>
        <p:sp>
          <p:nvSpPr>
            <p:cNvPr id="20" name="Zaobljeni pravokotnik 19"/>
            <p:cNvSpPr/>
            <p:nvPr/>
          </p:nvSpPr>
          <p:spPr>
            <a:xfrm>
              <a:off x="722470" y="3140968"/>
              <a:ext cx="3024336" cy="151216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1" name="PoljeZBesedilom 20"/>
            <p:cNvSpPr txBox="1"/>
            <p:nvPr/>
          </p:nvSpPr>
          <p:spPr>
            <a:xfrm>
              <a:off x="1043607" y="3573016"/>
              <a:ext cx="2401268" cy="6463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l-SI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Posebni del</a:t>
              </a:r>
            </a:p>
          </p:txBody>
        </p:sp>
      </p:grpSp>
      <p:sp>
        <p:nvSpPr>
          <p:cNvPr id="10" name="Puščica dol 9"/>
          <p:cNvSpPr/>
          <p:nvPr/>
        </p:nvSpPr>
        <p:spPr>
          <a:xfrm rot="2751427">
            <a:off x="2434116" y="2162166"/>
            <a:ext cx="550840" cy="132993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Puščica dol 23"/>
          <p:cNvSpPr/>
          <p:nvPr/>
        </p:nvSpPr>
        <p:spPr>
          <a:xfrm rot="18619711">
            <a:off x="5782765" y="2232337"/>
            <a:ext cx="432504" cy="1109651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09757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RAZPIS ZA VPIS - PRIMER</a:t>
            </a:r>
          </a:p>
        </p:txBody>
      </p:sp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8" b="45393"/>
          <a:stretch>
            <a:fillRect/>
          </a:stretch>
        </p:blipFill>
        <p:spPr>
          <a:xfrm>
            <a:off x="539750" y="1476375"/>
            <a:ext cx="8629650" cy="3419475"/>
          </a:xfrm>
        </p:spPr>
      </p:pic>
      <p:pic>
        <p:nvPicPr>
          <p:cNvPr id="1229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531177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894263" y="2244725"/>
            <a:ext cx="7207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913313" y="3100388"/>
            <a:ext cx="7191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32363" y="3676650"/>
            <a:ext cx="7191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32363" y="4468813"/>
            <a:ext cx="7191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7" name="TextBox 17"/>
          <p:cNvSpPr txBox="1">
            <a:spLocks noChangeArrowheads="1"/>
          </p:cNvSpPr>
          <p:nvPr/>
        </p:nvSpPr>
        <p:spPr bwMode="auto">
          <a:xfrm>
            <a:off x="5724525" y="2060575"/>
            <a:ext cx="1220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Fakulteta</a:t>
            </a:r>
          </a:p>
        </p:txBody>
      </p:sp>
      <p:sp>
        <p:nvSpPr>
          <p:cNvPr id="12298" name="TextBox 18"/>
          <p:cNvSpPr txBox="1">
            <a:spLocks noChangeArrowheads="1"/>
          </p:cNvSpPr>
          <p:nvPr/>
        </p:nvSpPr>
        <p:spPr bwMode="auto">
          <a:xfrm>
            <a:off x="5741988" y="2916238"/>
            <a:ext cx="2062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Študijski program</a:t>
            </a:r>
          </a:p>
        </p:txBody>
      </p:sp>
      <p:sp>
        <p:nvSpPr>
          <p:cNvPr id="12299" name="TextBox 19"/>
          <p:cNvSpPr txBox="1">
            <a:spLocks noChangeArrowheads="1"/>
          </p:cNvSpPr>
          <p:nvPr/>
        </p:nvSpPr>
        <p:spPr bwMode="auto">
          <a:xfrm>
            <a:off x="5751513" y="3492500"/>
            <a:ext cx="1831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Trajanje študija</a:t>
            </a:r>
          </a:p>
        </p:txBody>
      </p:sp>
      <p:sp>
        <p:nvSpPr>
          <p:cNvPr id="12300" name="TextBox 20"/>
          <p:cNvSpPr txBox="1">
            <a:spLocks noChangeArrowheads="1"/>
          </p:cNvSpPr>
          <p:nvPr/>
        </p:nvSpPr>
        <p:spPr bwMode="auto">
          <a:xfrm>
            <a:off x="5751513" y="4283075"/>
            <a:ext cx="1265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Usmeritev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01650" y="2852738"/>
            <a:ext cx="69119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2288" y="3357563"/>
            <a:ext cx="69119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22288" y="4005263"/>
            <a:ext cx="69119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0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BF12045-3CA5-4DA5-B282-CE49905077BD}" type="slidenum">
              <a:rPr lang="sl-SI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sl-SI">
              <a:solidFill>
                <a:schemeClr val="bg1"/>
              </a:solidFill>
            </a:endParaRPr>
          </a:p>
        </p:txBody>
      </p:sp>
      <p:pic>
        <p:nvPicPr>
          <p:cNvPr id="12305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84800"/>
            <a:ext cx="172561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384800"/>
            <a:ext cx="17272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5384800"/>
            <a:ext cx="20320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1" descr="studentka_sasa_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5384800"/>
            <a:ext cx="7683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45306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7983</TotalTime>
  <Words>2991</Words>
  <Application>Microsoft Office PowerPoint</Application>
  <PresentationFormat>Diaprojekcija na zaslonu (4:3)</PresentationFormat>
  <Paragraphs>592</Paragraphs>
  <Slides>68</Slides>
  <Notes>43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68</vt:i4>
      </vt:variant>
    </vt:vector>
  </HeadingPairs>
  <TitlesOfParts>
    <vt:vector size="76" baseType="lpstr">
      <vt:lpstr>Arial</vt:lpstr>
      <vt:lpstr>Calibri</vt:lpstr>
      <vt:lpstr>Candara</vt:lpstr>
      <vt:lpstr>Century Gothic</vt:lpstr>
      <vt:lpstr>Myriad Pro</vt:lpstr>
      <vt:lpstr>Times New Roman</vt:lpstr>
      <vt:lpstr>Wingdings</vt:lpstr>
      <vt:lpstr>Office Theme</vt:lpstr>
      <vt:lpstr>UNIVERZA V MARIBORU</vt:lpstr>
      <vt:lpstr>UNIVERZA V MARIBORU</vt:lpstr>
      <vt:lpstr>VISOKOŠOLSKO IZOBRAŽEVANJE</vt:lpstr>
      <vt:lpstr>ŠTUDIJSKI PROGRAMI</vt:lpstr>
      <vt:lpstr>ŠTUDIJSKI PROGRAMI</vt:lpstr>
      <vt:lpstr>ŠTUDIJSKI PROGRAMI</vt:lpstr>
      <vt:lpstr>ŠTUDIJSKI PROGRAMI</vt:lpstr>
      <vt:lpstr>RAZPIS ZA VPIS</vt:lpstr>
      <vt:lpstr>RAZPIS ZA VPIS - PRIMER</vt:lpstr>
      <vt:lpstr>RAZPIS ZA VPIS - PRIMER</vt:lpstr>
      <vt:lpstr>OMEJITEV VPISA</vt:lpstr>
      <vt:lpstr>PowerPointova predstavitev</vt:lpstr>
      <vt:lpstr>PowerPointova predstavitev</vt:lpstr>
      <vt:lpstr>1. PRIJAVNI ROK</vt:lpstr>
      <vt:lpstr>1. PRIJAVNI ROK</vt:lpstr>
      <vt:lpstr>1. PRIJAVNI ROK</vt:lpstr>
      <vt:lpstr>1. PRIJAVNI ROK</vt:lpstr>
      <vt:lpstr>2. PRIJAVNI ROK</vt:lpstr>
      <vt:lpstr>Prijavni rok za zapolnitev prostih mest („3. rok”)</vt:lpstr>
      <vt:lpstr>KAKO IZPOLNITI PRIJAVO ???</vt:lpstr>
      <vt:lpstr>KAKO IZPOLNIM PRIJAVO ???</vt:lpstr>
      <vt:lpstr>KAKO IZPOLNIM PRIJAVO ???</vt:lpstr>
      <vt:lpstr>KAKO IZPOLNIM PRIJAVO ???</vt:lpstr>
      <vt:lpstr>KAKO IZPOLNIM PRIJAVO ???</vt:lpstr>
      <vt:lpstr>KAKO IZPOLNIM PRIJAVO ???</vt:lpstr>
      <vt:lpstr>KAKO IZPOLNIM PRIJAVO ZA STATUS KANDIDATA S POSEBNIMI STATUSOM (POS)? </vt:lpstr>
      <vt:lpstr>KAKO IZPOLNIM PRIJAVO ZA STATUS KANDIDATA S POSEBNIMI STATUSOM (POS)?  </vt:lpstr>
      <vt:lpstr>KAKO IZPOLNIM PRIJAVO - POS ???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 Primer prijave z digitalnim potrdilom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eVŠ – prijava za vpis na študijske programe Primer oddaje prijave z digitalnim potrdilom </vt:lpstr>
      <vt:lpstr>PowerPointova predstavitev</vt:lpstr>
      <vt:lpstr>PowerPointova predstavitev</vt:lpstr>
      <vt:lpstr>PowerPointova predstavitev</vt:lpstr>
      <vt:lpstr>DODATNE INFORMACIJE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Jaka</dc:creator>
  <cp:lastModifiedBy>Lenka Keček Vaupotič</cp:lastModifiedBy>
  <cp:revision>568</cp:revision>
  <dcterms:created xsi:type="dcterms:W3CDTF">2011-12-30T11:42:10Z</dcterms:created>
  <dcterms:modified xsi:type="dcterms:W3CDTF">2021-01-08T18:03:22Z</dcterms:modified>
</cp:coreProperties>
</file>